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4"/>
    <p:sldMasterId id="2147483655" r:id="rId5"/>
  </p:sldMasterIdLst>
  <p:notesMasterIdLst>
    <p:notesMasterId r:id="rId16"/>
  </p:notesMasterIdLst>
  <p:handoutMasterIdLst>
    <p:handoutMasterId r:id="rId17"/>
  </p:handoutMasterIdLst>
  <p:sldIdLst>
    <p:sldId id="269" r:id="rId6"/>
    <p:sldId id="268" r:id="rId7"/>
    <p:sldId id="271" r:id="rId8"/>
    <p:sldId id="270" r:id="rId9"/>
    <p:sldId id="272" r:id="rId10"/>
    <p:sldId id="273" r:id="rId11"/>
    <p:sldId id="274" r:id="rId12"/>
    <p:sldId id="276" r:id="rId13"/>
    <p:sldId id="277" r:id="rId14"/>
    <p:sldId id="263" r:id="rId15"/>
  </p:sldIdLst>
  <p:sldSz cx="12192000" cy="6858000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000"/>
    <a:srgbClr val="60D150"/>
    <a:srgbClr val="FB3F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517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904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E5C2ED8-781E-44DB-902E-5B9EF7F37CF2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9C73087C-356C-4B73-973F-2909DC07EE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8414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A561C0A5-D09F-424B-8E95-B66B7E5BE2B6}" type="datetimeFigureOut">
              <a:rPr lang="en-GB" smtClean="0"/>
              <a:t>03/04/2020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6AAB3ACF-7F58-4FB0-BF00-675485D274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1675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Can the video be embedded? Needs to be </a:t>
            </a:r>
            <a:r>
              <a:rPr lang="en-GB" dirty="0" err="1"/>
              <a:t>ina</a:t>
            </a:r>
            <a:r>
              <a:rPr lang="en-GB" dirty="0"/>
              <a:t> format that schools can down load and can show in school- not all very hi</a:t>
            </a:r>
            <a:r>
              <a:rPr lang="en-GB" baseline="0" dirty="0"/>
              <a:t>-tech facilities in schools?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B49C7E-62EE-488B-B33B-8F8A62B92F3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500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63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03A30F-224D-544D-9FC3-D7876487400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8246" y="2458276"/>
            <a:ext cx="5515508" cy="33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904" y="2979484"/>
            <a:ext cx="4535424" cy="1335024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ctr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5002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45124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ellipse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087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Righ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FD8194-355F-BE40-BB19-302FAFD4E6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3458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9482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Left 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76CE42D-64B8-C842-916D-AE97B264B9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58FB023-B6A8-224B-AEED-3D42FC4E5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61991" y="1922324"/>
            <a:ext cx="5691809" cy="44192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38200" y="1922324"/>
            <a:ext cx="4419220" cy="441922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14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6EA7F263-2846-624B-B3A5-ED7A9893BB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effectLst>
            <a:outerShdw dist="215900" dir="2700000" algn="ctr" rotWithShape="0">
              <a:schemeClr val="bg1">
                <a:lumMod val="95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EECD97-3C36-D640-8045-974F2CACA2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148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22324"/>
            <a:ext cx="10518648" cy="4419220"/>
          </a:xfrm>
          <a:prstGeom prst="rect">
            <a:avLst/>
          </a:prstGeom>
        </p:spPr>
        <p:txBody>
          <a:bodyPr numCol="1" spcCol="360000">
            <a:noAutofit/>
          </a:bodyPr>
          <a:lstStyle>
            <a:lvl1pPr marL="0" indent="0" algn="l">
              <a:lnSpc>
                <a:spcPct val="100000"/>
              </a:lnSpc>
              <a:buNone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7339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B3F1A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F46BFF0-481B-FF48-8056-B54D197A3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1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99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FFA00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2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9155604-96F6-1A4C-9F69-0F5B6BD7E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31520" cy="73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489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v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333791"/>
            <a:ext cx="9064486" cy="988114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l">
              <a:defRPr sz="36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3561768"/>
          </a:xfrm>
          <a:prstGeom prst="rect">
            <a:avLst/>
          </a:prstGeom>
        </p:spPr>
        <p:txBody>
          <a:bodyPr numCol="2" spcCol="360000">
            <a:noAutofit/>
          </a:bodyPr>
          <a:lstStyle>
            <a:lvl1pPr marL="342900" indent="-342900" algn="l">
              <a:lnSpc>
                <a:spcPct val="100000"/>
              </a:lnSpc>
              <a:buClr>
                <a:srgbClr val="60D150"/>
              </a:buClr>
              <a:buFont typeface="Arial" panose="020B0604020202020204" pitchFamily="34" charset="0"/>
              <a:buChar char="•"/>
              <a:defRPr sz="2000" b="0" i="0" spc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F407DB-D0B5-794E-A2F5-EC999B842725}"/>
              </a:ext>
            </a:extLst>
          </p:cNvPr>
          <p:cNvSpPr txBox="1">
            <a:spLocks/>
          </p:cNvSpPr>
          <p:nvPr userDrawn="1"/>
        </p:nvSpPr>
        <p:spPr>
          <a:xfrm>
            <a:off x="1874520" y="1856232"/>
            <a:ext cx="9482328" cy="685799"/>
          </a:xfrm>
          <a:prstGeom prst="rect">
            <a:avLst/>
          </a:prstGeom>
        </p:spPr>
        <p:txBody>
          <a:bodyPr numCol="1" spcCol="36000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LEVEL 3 WILL:</a:t>
            </a:r>
            <a:endParaRPr lang="en-GB" sz="2000" b="1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D07D9FE-EC65-8D48-9F3D-AABEADF977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5153" y="1813560"/>
            <a:ext cx="728472" cy="7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969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2">
            <a:extLst>
              <a:ext uri="{FF2B5EF4-FFF2-40B4-BE49-F238E27FC236}">
                <a16:creationId xmlns:a16="http://schemas.microsoft.com/office/drawing/2014/main" id="{0F564149-60E3-EC46-B7FC-C6685F7205A0}"/>
              </a:ext>
            </a:extLst>
          </p:cNvPr>
          <p:cNvCxnSpPr>
            <a:cxnSpLocks noChangeShapeType="1"/>
          </p:cNvCxnSpPr>
          <p:nvPr userDrawn="1"/>
        </p:nvCxnSpPr>
        <p:spPr bwMode="auto">
          <a:xfrm>
            <a:off x="914400" y="1521021"/>
            <a:ext cx="10439400" cy="0"/>
          </a:xfrm>
          <a:prstGeom prst="line">
            <a:avLst/>
          </a:prstGeom>
          <a:noFill/>
          <a:ln w="41275" cap="rnd" algn="ctr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22F02D9E-73A6-1C42-928C-24BF0F3E7D52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56305" y="450511"/>
            <a:ext cx="1497494" cy="68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5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62" r:id="rId3"/>
    <p:sldLayoutId id="2147483663" r:id="rId4"/>
    <p:sldLayoutId id="2147483664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58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em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C56B3E-BA8C-DC4F-960A-3AF7A35E2A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5139" y="1859141"/>
            <a:ext cx="2557545" cy="3139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59CD6A-A03A-B142-AFFB-0AA29C622E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2458" y="2985404"/>
            <a:ext cx="5893490" cy="88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6932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74CBC9-B891-D244-B0C1-32C0B9E44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310972">
            <a:off x="8633592" y="2104092"/>
            <a:ext cx="3030390" cy="310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3D2373F-FD88-914F-A764-B3ECE55881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</a:t>
            </a:r>
            <a:r>
              <a:rPr lang="en-US" dirty="0" err="1"/>
              <a:t>Bikeability</a:t>
            </a:r>
            <a:r>
              <a:rPr lang="en-US" dirty="0"/>
              <a:t>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A92C30-EA93-DD44-8E83-F14E9024DE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7918" y="4735752"/>
            <a:ext cx="1892808" cy="711148"/>
          </a:xfrm>
        </p:spPr>
        <p:txBody>
          <a:bodyPr/>
          <a:lstStyle/>
          <a:p>
            <a:pPr algn="ctr"/>
            <a:r>
              <a:rPr lang="en-GB" dirty="0"/>
              <a:t>Watch our short video</a:t>
            </a:r>
            <a:endParaRPr lang="en-US" dirty="0"/>
          </a:p>
        </p:txBody>
      </p:sp>
      <p:pic>
        <p:nvPicPr>
          <p:cNvPr id="2" name="y2mate.com - A Bikeability Level 2 Journey – This is my adventure_ewlZ7nlq-3E_720p.mp4" descr="y2mate.com - A Bikeability Level 2 Journey – This is my adventure_ewlZ7nlq-3E_720p.mp4">
            <a:hlinkClick r:id="" action="ppaction://media"/>
            <a:extLst>
              <a:ext uri="{FF2B5EF4-FFF2-40B4-BE49-F238E27FC236}">
                <a16:creationId xmlns:a16="http://schemas.microsoft.com/office/drawing/2014/main" id="{6C1E7E5D-C5C3-C340-BDD6-C5E7656FF4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1987116"/>
            <a:ext cx="6796229" cy="382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E8368-EF10-0B48-8309-A409E1FE7D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What is </a:t>
            </a:r>
            <a:r>
              <a:rPr lang="en-GB" dirty="0" err="1"/>
              <a:t>Bikeability</a:t>
            </a:r>
            <a:r>
              <a:rPr lang="en-GB" dirty="0"/>
              <a:t>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881310-72CB-7747-88FC-7B1C6757FD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is a cycle training programme. </a:t>
            </a:r>
          </a:p>
          <a:p>
            <a:pPr>
              <a:spcBef>
                <a:spcPts val="2200"/>
              </a:spcBef>
            </a:pPr>
            <a:r>
              <a:rPr lang="en-GB" dirty="0"/>
              <a:t>It will help us to gain the skills, knowledge and understanding to cycle safely on the roads. </a:t>
            </a:r>
          </a:p>
          <a:p>
            <a:pPr>
              <a:spcBef>
                <a:spcPts val="2200"/>
              </a:spcBef>
            </a:pPr>
            <a:r>
              <a:rPr lang="en-GB" dirty="0" err="1"/>
              <a:t>Bikeability</a:t>
            </a:r>
            <a:r>
              <a:rPr lang="en-GB" dirty="0"/>
              <a:t> will give us the confidence for all kinds of cycling in the future.</a:t>
            </a:r>
          </a:p>
          <a:p>
            <a:pPr>
              <a:spcBef>
                <a:spcPts val="2200"/>
              </a:spcBef>
            </a:pPr>
            <a:endParaRPr lang="en-GB" dirty="0" err="1"/>
          </a:p>
        </p:txBody>
      </p:sp>
      <p:pic>
        <p:nvPicPr>
          <p:cNvPr id="18" name="Picture Placeholder 17" descr="A person riding on the back of a motorcycle&#10;&#10;Description automatically generated">
            <a:extLst>
              <a:ext uri="{FF2B5EF4-FFF2-40B4-BE49-F238E27FC236}">
                <a16:creationId xmlns:a16="http://schemas.microsoft.com/office/drawing/2014/main" id="{2D39A7D9-5343-AE4D-B9D0-B613BC0159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A25F3E-05DF-A041-9ABC-9C0A9D4E9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17" y="4548342"/>
            <a:ext cx="2360024" cy="158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168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Why is cycling good for us?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D0F232-D8F3-F84D-A7CA-70ADBFADBD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72141"/>
            <a:ext cx="4895088" cy="1930400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SOCIAL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We can spend time with friends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We can explore new, different places independently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78D20C3-1871-5F46-88DD-EA886E7A7608}"/>
              </a:ext>
            </a:extLst>
          </p:cNvPr>
          <p:cNvSpPr txBox="1">
            <a:spLocks/>
          </p:cNvSpPr>
          <p:nvPr/>
        </p:nvSpPr>
        <p:spPr>
          <a:xfrm>
            <a:off x="6458712" y="2027810"/>
            <a:ext cx="4895088" cy="2928238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HEALTH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is good for our hearts and lungs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It can increase our physical activity levels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Cycling rather than being in a car can reduce air pollution and carbon emissions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521F7DF-C955-C641-A9BB-8F8CB9F3A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693" y="2038201"/>
            <a:ext cx="2304993" cy="23049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EBBA51-EC3D-434F-9B4F-6BB9A2376C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0619" y="4518257"/>
            <a:ext cx="1973564" cy="18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873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9DB2C-BFE4-0C4C-80ED-58A9AA4E55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Why are we providing this in school?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10A1DEC-8405-F34A-BCC9-2459136D10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102856"/>
            <a:ext cx="4895088" cy="206940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/>
          <a:lstStyle/>
          <a:p>
            <a:pPr>
              <a:spcBef>
                <a:spcPts val="600"/>
              </a:spcBef>
            </a:pPr>
            <a:r>
              <a:rPr lang="en-GB" b="1" dirty="0"/>
              <a:t>PHYSICAL BENEFITS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us to develop strong muscles (including our largest muscles)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with our balancing skills and spatial awareness 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5E69FE1C-A69B-9642-AAAB-B885FB2D0CC0}"/>
              </a:ext>
            </a:extLst>
          </p:cNvPr>
          <p:cNvSpPr txBox="1">
            <a:spLocks/>
          </p:cNvSpPr>
          <p:nvPr/>
        </p:nvSpPr>
        <p:spPr>
          <a:xfrm>
            <a:off x="6458712" y="2089495"/>
            <a:ext cx="4895088" cy="2069409"/>
          </a:xfrm>
          <a:prstGeom prst="roundRect">
            <a:avLst>
              <a:gd name="adj" fmla="val 3281"/>
            </a:avLst>
          </a:prstGeom>
          <a:solidFill>
            <a:schemeClr val="bg1"/>
          </a:solidFill>
          <a:ln w="88900" cap="sq">
            <a:solidFill>
              <a:srgbClr val="60D150"/>
            </a:solidFill>
            <a:miter lim="800000"/>
          </a:ln>
          <a:effectLst>
            <a:outerShdw dist="203200" dir="2700000" algn="tl" rotWithShape="0">
              <a:schemeClr val="bg1">
                <a:lumMod val="95000"/>
              </a:schemeClr>
            </a:outerShdw>
          </a:effectLst>
        </p:spPr>
        <p:txBody>
          <a:bodyPr lIns="216000" tIns="216000" rIns="216000" bIns="216000" numCol="1" spcCol="18000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GB" b="1" dirty="0"/>
              <a:t>THINKING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Improves our decision making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Helps us with planning &amp; organisation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r>
              <a:rPr lang="en-GB" sz="1800" dirty="0"/>
              <a:t>Increases our independence</a:t>
            </a:r>
          </a:p>
          <a:p>
            <a:pPr marL="342900" indent="-342900">
              <a:spcBef>
                <a:spcPts val="600"/>
              </a:spcBef>
              <a:buClr>
                <a:srgbClr val="60D150"/>
              </a:buClr>
              <a:buFont typeface="Arial" panose="020B0604020202020204" pitchFamily="34" charset="0"/>
              <a:buChar char="•"/>
            </a:pPr>
            <a:endParaRPr lang="en-GB" sz="1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5CBD5C3-AFBD-6546-9514-255C1E90D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71728">
            <a:off x="9018220" y="3648408"/>
            <a:ext cx="2147313" cy="21911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A697E9-7082-4546-8CCB-1B3A131D64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7416" y="1973180"/>
            <a:ext cx="2763465" cy="227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65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00110F-20F9-9942-986F-FA77E1B7B779}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FB3F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B4F54E2-587E-5547-AC03-66143031B3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2E1297-C7B7-8240-A9D1-F3D5722E06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1928334"/>
          </a:xfrm>
        </p:spPr>
        <p:txBody>
          <a:bodyPr/>
          <a:lstStyle/>
          <a:p>
            <a:r>
              <a:rPr lang="en-GB" dirty="0"/>
              <a:t>Be taught in the playground</a:t>
            </a:r>
          </a:p>
          <a:p>
            <a:r>
              <a:rPr lang="en-GB" dirty="0"/>
              <a:t>Prepare you for a journey</a:t>
            </a:r>
          </a:p>
          <a:p>
            <a:r>
              <a:rPr lang="en-GB" dirty="0"/>
              <a:t>Help you to check your bicycle is ready for a journey</a:t>
            </a:r>
          </a:p>
          <a:p>
            <a:r>
              <a:rPr lang="en-GB" dirty="0"/>
              <a:t>Help you to set off, pedal, slow down and stop (including looking behind, cycling one handed, turning and controlling speed)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2D927A-5297-6C4C-8CBE-A2369D8E1E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3504" y="4708109"/>
            <a:ext cx="1663344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622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8A6E425-4CF7-6248-9335-CB4D70608A50}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FFA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178466-1ABB-EF48-A04B-2EFCC545A3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85D13-EBDB-CB45-A167-ABAFC315B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5600" cy="3273585"/>
          </a:xfrm>
        </p:spPr>
        <p:txBody>
          <a:bodyPr wrap="square"/>
          <a:lstStyle/>
          <a:p>
            <a:r>
              <a:rPr lang="en-GB" dirty="0"/>
              <a:t>Be taught on quiet local roads</a:t>
            </a:r>
          </a:p>
          <a:p>
            <a:r>
              <a:rPr lang="en-GB" dirty="0"/>
              <a:t>Help you to cycle safely and responsibly</a:t>
            </a:r>
          </a:p>
          <a:p>
            <a:r>
              <a:rPr lang="en-GB" dirty="0"/>
              <a:t>Help you identify and respond to hazards</a:t>
            </a:r>
          </a:p>
          <a:p>
            <a:r>
              <a:rPr lang="en-GB" dirty="0"/>
              <a:t>Help you to start and stop on-road journeys and  maintain suitable riding positions</a:t>
            </a:r>
          </a:p>
          <a:p>
            <a:r>
              <a:rPr lang="en-GB" dirty="0"/>
              <a:t>Show you how to share the road and communicate with other road users</a:t>
            </a:r>
          </a:p>
          <a:p>
            <a:r>
              <a:rPr lang="en-GB" dirty="0"/>
              <a:t>Help you to understand signals, signs and road markings</a:t>
            </a:r>
          </a:p>
          <a:p>
            <a:r>
              <a:rPr lang="en-GB" dirty="0"/>
              <a:t>Help you to understand how to manage risk when cycling and help you negotiate junctions (pass side roads, </a:t>
            </a:r>
            <a:br>
              <a:rPr lang="en-GB" dirty="0"/>
            </a:br>
            <a:r>
              <a:rPr lang="en-GB" dirty="0"/>
              <a:t>turn at T junctions, and </a:t>
            </a:r>
            <a:br>
              <a:rPr lang="en-GB" dirty="0"/>
            </a:br>
            <a:r>
              <a:rPr lang="en-GB" dirty="0"/>
              <a:t>crossroads and </a:t>
            </a:r>
            <a:br>
              <a:rPr lang="en-GB" dirty="0"/>
            </a:br>
            <a:r>
              <a:rPr lang="en-GB" dirty="0"/>
              <a:t>roundabouts)</a:t>
            </a:r>
            <a:br>
              <a:rPr lang="en-GB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DC325-B9C9-814F-982C-391CEC7FB4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555" y="4351493"/>
            <a:ext cx="2092245" cy="217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60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DE762B-8170-2949-ABE9-912D8D940371}"/>
              </a:ext>
            </a:extLst>
          </p:cNvPr>
          <p:cNvSpPr/>
          <p:nvPr/>
        </p:nvSpPr>
        <p:spPr>
          <a:xfrm>
            <a:off x="0" y="6387152"/>
            <a:ext cx="12192000" cy="470848"/>
          </a:xfrm>
          <a:prstGeom prst="rect">
            <a:avLst/>
          </a:prstGeom>
          <a:solidFill>
            <a:srgbClr val="60D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B7CB43-5E5C-A04C-9ABF-DC4B8230D8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There are 3 levels of </a:t>
            </a:r>
            <a:r>
              <a:rPr lang="en-GB" dirty="0" err="1"/>
              <a:t>Bikeability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D5C29-6014-0B48-9F33-FC211B351C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2779776"/>
            <a:ext cx="10518648" cy="2679192"/>
          </a:xfrm>
        </p:spPr>
        <p:txBody>
          <a:bodyPr/>
          <a:lstStyle/>
          <a:p>
            <a:r>
              <a:rPr lang="en-GB" dirty="0"/>
              <a:t>Be taught on busy and more challenging roads </a:t>
            </a:r>
          </a:p>
          <a:p>
            <a:r>
              <a:rPr lang="en-GB" dirty="0"/>
              <a:t>Help you to plan a journey</a:t>
            </a:r>
          </a:p>
          <a:p>
            <a:r>
              <a:rPr lang="en-GB" dirty="0"/>
              <a:t>Help you to plan and ride assertively everywhere cycling is permitted</a:t>
            </a:r>
          </a:p>
          <a:p>
            <a:r>
              <a:rPr lang="en-GB" dirty="0"/>
              <a:t>Support you to maintain suitable riding positions</a:t>
            </a:r>
          </a:p>
          <a:p>
            <a:r>
              <a:rPr lang="en-GB" dirty="0"/>
              <a:t>Help you to cooperate with, and respect other road users (including avoiding driver blind spots and riding with others)</a:t>
            </a:r>
          </a:p>
          <a:p>
            <a:r>
              <a:rPr lang="en-GB" dirty="0"/>
              <a:t>Give you the skills to pass </a:t>
            </a:r>
            <a:br>
              <a:rPr lang="en-GB" dirty="0"/>
            </a:br>
            <a:r>
              <a:rPr lang="en-GB" dirty="0"/>
              <a:t>queuing traffic and use </a:t>
            </a:r>
            <a:br>
              <a:rPr lang="en-GB" dirty="0"/>
            </a:br>
            <a:r>
              <a:rPr lang="en-GB" dirty="0"/>
              <a:t>junctions controlled </a:t>
            </a:r>
            <a:br>
              <a:rPr lang="en-GB" dirty="0"/>
            </a:br>
            <a:r>
              <a:rPr lang="en-GB" dirty="0"/>
              <a:t>by traffic lights</a:t>
            </a:r>
            <a:br>
              <a:rPr lang="en-GB" dirty="0"/>
            </a:b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4A09ED-F5E4-F34A-9E51-F20CC4B3166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1399" y="4206239"/>
            <a:ext cx="2162401" cy="231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486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ECB10-A589-E94B-A640-81D9FCDB7E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Who delivers the training?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741CFD-EDF3-1A42-AFD0-85FFC53A3E2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/>
              <a:t>Bikeability</a:t>
            </a:r>
            <a:r>
              <a:rPr lang="en-GB" dirty="0"/>
              <a:t> instructors will come to school to deliver the training</a:t>
            </a:r>
          </a:p>
          <a:p>
            <a:r>
              <a:rPr lang="en-GB" dirty="0"/>
              <a:t>They work in schools all over the country and will provide a really enjoyable opportunity for you!</a:t>
            </a:r>
            <a:br>
              <a:rPr lang="en-GB" dirty="0"/>
            </a:br>
            <a:br>
              <a:rPr lang="en-GB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9CD3EF-4293-B840-B22B-C30794FF0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2057" y="4000483"/>
            <a:ext cx="1389892" cy="1940840"/>
          </a:xfrm>
          <a:prstGeom prst="rect">
            <a:avLst/>
          </a:prstGeom>
        </p:spPr>
      </p:pic>
      <p:pic>
        <p:nvPicPr>
          <p:cNvPr id="9" name="Picture Placeholder 8" descr="A person riding on the back of a bicycle&#10;&#10;Description automatically generated">
            <a:extLst>
              <a:ext uri="{FF2B5EF4-FFF2-40B4-BE49-F238E27FC236}">
                <a16:creationId xmlns:a16="http://schemas.microsoft.com/office/drawing/2014/main" id="{98182060-22A8-0842-A39A-6DDDE9AEF9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9779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97E2A-1C33-B346-AE51-7EF2B64B9C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happens next?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78096-A83E-5247-828F-CACBFD9F24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20955" y="1922324"/>
            <a:ext cx="8032845" cy="44192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We will provide a letter for your parents/carers.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This will explain </a:t>
            </a:r>
            <a:r>
              <a:rPr lang="en-GB" dirty="0" err="1"/>
              <a:t>Bikeability</a:t>
            </a:r>
            <a:r>
              <a:rPr lang="en-GB" dirty="0"/>
              <a:t> training to them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They will need to sign the consent form to allow you to take part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A000"/>
                </a:solidFill>
              </a:rPr>
              <a:t>[schools add in here about access to bikes &amp; helmets- do pupils need their own, do you have some you can lend them, does the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provider have any the school can borrow. We are aiming to make </a:t>
            </a:r>
            <a:r>
              <a:rPr lang="en-GB" dirty="0" err="1">
                <a:solidFill>
                  <a:srgbClr val="FFA000"/>
                </a:solidFill>
              </a:rPr>
              <a:t>Bikeability</a:t>
            </a:r>
            <a:r>
              <a:rPr lang="en-GB" dirty="0">
                <a:solidFill>
                  <a:srgbClr val="FFA000"/>
                </a:solidFill>
              </a:rPr>
              <a:t> as accessible as possible]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 the end of your course you will be given a certificate and badge, for the </a:t>
            </a:r>
            <a:r>
              <a:rPr lang="en-GB" dirty="0" err="1"/>
              <a:t>Bikeability</a:t>
            </a:r>
            <a:r>
              <a:rPr lang="en-GB" dirty="0"/>
              <a:t> Level you took part in.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4B0625-6841-ED4C-905E-48C842CDB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3372">
            <a:off x="1027364" y="2129070"/>
            <a:ext cx="1811957" cy="209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32180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40ADC7A3CCD1645915F53E5A5890C4B" ma:contentTypeVersion="12" ma:contentTypeDescription="Create a new document." ma:contentTypeScope="" ma:versionID="2213f45d51efc28a2ab6afcbdbb16fa9">
  <xsd:schema xmlns:xsd="http://www.w3.org/2001/XMLSchema" xmlns:xs="http://www.w3.org/2001/XMLSchema" xmlns:p="http://schemas.microsoft.com/office/2006/metadata/properties" xmlns:ns2="c754507d-80b7-4732-aa91-1bd259b279a1" xmlns:ns3="5478f610-55f3-467b-bec7-79e756b45d50" targetNamespace="http://schemas.microsoft.com/office/2006/metadata/properties" ma:root="true" ma:fieldsID="a71080ccdf7b01d0a4247a1d15b672ab" ns2:_="" ns3:_="">
    <xsd:import namespace="c754507d-80b7-4732-aa91-1bd259b279a1"/>
    <xsd:import namespace="5478f610-55f3-467b-bec7-79e756b4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54507d-80b7-4732-aa91-1bd259b279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478f610-55f3-467b-bec7-79e756b45d5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5551FC-F85B-4103-931A-C682EEA12B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754507d-80b7-4732-aa91-1bd259b279a1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F1CD257-72A5-45E2-92F8-2260B11AE49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D422F9C-8FC7-4E40-A847-120E2970007E}">
  <ds:schemaRefs>
    <ds:schemaRef ds:uri="http://purl.org/dc/terms/"/>
    <ds:schemaRef ds:uri="5478f610-55f3-467b-bec7-79e756b45d50"/>
    <ds:schemaRef ds:uri="http://schemas.microsoft.com/office/2006/documentManagement/types"/>
    <ds:schemaRef ds:uri="http://schemas.microsoft.com/office/infopath/2007/PartnerControls"/>
    <ds:schemaRef ds:uri="c754507d-80b7-4732-aa91-1bd259b279a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340</TotalTime>
  <Words>550</Words>
  <Application>Microsoft Macintosh PowerPoint</Application>
  <PresentationFormat>Widescreen</PresentationFormat>
  <Paragraphs>53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Master</vt:lpstr>
      <vt:lpstr>Blank</vt:lpstr>
      <vt:lpstr>PowerPoint Presentation</vt:lpstr>
      <vt:lpstr>What is Bikeability?</vt:lpstr>
      <vt:lpstr>Why is cycling good for us?</vt:lpstr>
      <vt:lpstr>Why are we providing this in school?</vt:lpstr>
      <vt:lpstr>There are 3 levels of Bikeability</vt:lpstr>
      <vt:lpstr>There are 3 levels of Bikeability</vt:lpstr>
      <vt:lpstr>There are 3 levels of Bikeability</vt:lpstr>
      <vt:lpstr>Who delivers the training?</vt:lpstr>
      <vt:lpstr>What happens next?</vt:lpstr>
      <vt:lpstr>A Bikeability Journey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Bikeability is coming to our school!</dc:title>
  <dc:creator>Philippa Youlden</dc:creator>
  <cp:lastModifiedBy>james verity</cp:lastModifiedBy>
  <cp:revision>36</cp:revision>
  <cp:lastPrinted>2020-01-23T15:41:04Z</cp:lastPrinted>
  <dcterms:created xsi:type="dcterms:W3CDTF">2020-01-13T13:20:20Z</dcterms:created>
  <dcterms:modified xsi:type="dcterms:W3CDTF">2020-04-03T09:31:06Z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0x010100840ADC7A3CCD1645915F53E5A5890C4B</vt:lpwstr>
  </property>
</Properties>
</file>