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13"/>
  </p:notesMasterIdLst>
  <p:sldIdLst>
    <p:sldId id="26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69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470">
          <p15:clr>
            <a:srgbClr val="A4A3A4"/>
          </p15:clr>
        </p15:guide>
        <p15:guide id="2" pos="49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2C7BDA5-9EE0-4247-A810-5837070850B6}">
  <a:tblStyle styleId="{A2C7BDA5-9EE0-4247-A810-5837070850B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8" d="100"/>
          <a:sy n="98" d="100"/>
        </p:scale>
        <p:origin x="1974" y="834"/>
      </p:cViewPr>
      <p:guideLst>
        <p:guide orient="horz" pos="1470"/>
        <p:guide pos="494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29566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traveltime.com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cGyONofhi4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Figures showing</a:t>
            </a:r>
            <a:r>
              <a:rPr lang="en-GB" baseline="0" dirty="0"/>
              <a:t> what </a:t>
            </a:r>
            <a:r>
              <a:rPr lang="en-GB" b="1" baseline="0" dirty="0"/>
              <a:t>percentage</a:t>
            </a:r>
            <a:r>
              <a:rPr lang="en-GB" baseline="0" dirty="0"/>
              <a:t> of UK children travel to school using this mode of transport. Prompt pupils to guess which figure matches with each mode of transport.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5015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Data is sourced from: https://www.ethnicity-facts-figures.service.gov.uk/culture-and-community/transport/travel-to-school/latest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6104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Pupils</a:t>
            </a:r>
            <a:r>
              <a:rPr lang="en-GB" baseline="0" dirty="0"/>
              <a:t> can use </a:t>
            </a:r>
            <a:r>
              <a:rPr lang="en-GB" sz="818" b="0" i="0" u="sng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https://app.traveltime.com/</a:t>
            </a:r>
            <a:r>
              <a:rPr lang="en-GB" sz="818" b="0" i="0" u="sng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818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en-GB" sz="818" b="0" i="0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see how far they could get from school in a 10 minute walk  or cycle</a:t>
            </a:r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9476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Show pupils this video on 15 minute neighbourhoods: </a:t>
            </a:r>
            <a:r>
              <a:rPr lang="en-GB" sz="818" b="0" i="0" u="sng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https://youtu.be/McGyONofhi4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6352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Title Slide - Style Two">
  <p:cSld name="Photo Title Slide - Style Two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2376" y="3939902"/>
            <a:ext cx="1606704" cy="892613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8"/>
          <p:cNvSpPr>
            <a:spLocks noGrp="1"/>
          </p:cNvSpPr>
          <p:nvPr>
            <p:ph type="pic" idx="2"/>
          </p:nvPr>
        </p:nvSpPr>
        <p:spPr>
          <a:xfrm>
            <a:off x="4824512" y="-38250"/>
            <a:ext cx="4392000" cy="52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91"/>
              </a:spcBef>
              <a:spcAft>
                <a:spcPts val="0"/>
              </a:spcAft>
              <a:buClr>
                <a:schemeClr val="lt1"/>
              </a:buClr>
              <a:buSzPts val="953"/>
              <a:buFont typeface="Arial"/>
              <a:buChar char="–"/>
              <a:defRPr sz="95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63"/>
              </a:spcBef>
              <a:spcAft>
                <a:spcPts val="0"/>
              </a:spcAft>
              <a:buClr>
                <a:schemeClr val="lt1"/>
              </a:buClr>
              <a:buSzPts val="816"/>
              <a:buFont typeface="Arial"/>
              <a:buChar char="•"/>
              <a:defRPr sz="81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–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»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8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03580" y="832648"/>
            <a:ext cx="3634979" cy="159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803275" y="2571750"/>
            <a:ext cx="3635375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8"/>
          <p:cNvSpPr txBox="1">
            <a:spLocks noGrp="1"/>
          </p:cNvSpPr>
          <p:nvPr>
            <p:ph type="body" idx="1"/>
          </p:nvPr>
        </p:nvSpPr>
        <p:spPr>
          <a:xfrm>
            <a:off x="792163" y="4626000"/>
            <a:ext cx="5615837" cy="177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18"/>
          <p:cNvSpPr txBox="1"/>
          <p:nvPr/>
        </p:nvSpPr>
        <p:spPr>
          <a:xfrm>
            <a:off x="8028384" y="4510071"/>
            <a:ext cx="719616" cy="293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1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10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8"/>
          <p:cNvSpPr txBox="1">
            <a:spLocks noGrp="1"/>
          </p:cNvSpPr>
          <p:nvPr>
            <p:ph type="body" idx="2"/>
          </p:nvPr>
        </p:nvSpPr>
        <p:spPr>
          <a:xfrm>
            <a:off x="791999" y="1295998"/>
            <a:ext cx="6120000" cy="1131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body" idx="3"/>
          </p:nvPr>
        </p:nvSpPr>
        <p:spPr>
          <a:xfrm>
            <a:off x="791999" y="2808000"/>
            <a:ext cx="6119999" cy="779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 rotWithShape="1">
          <a:blip r:embed="rId2">
            <a:alphaModFix/>
          </a:blip>
          <a:srcRect b="7714"/>
          <a:stretch/>
        </p:blipFill>
        <p:spPr>
          <a:xfrm>
            <a:off x="7524328" y="411510"/>
            <a:ext cx="1223672" cy="536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vider Slide">
  <p:cSld name="1_Divider Slid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9"/>
          <p:cNvSpPr txBox="1">
            <a:spLocks noGrp="1"/>
          </p:cNvSpPr>
          <p:nvPr>
            <p:ph type="body" idx="1"/>
          </p:nvPr>
        </p:nvSpPr>
        <p:spPr>
          <a:xfrm>
            <a:off x="792163" y="4626000"/>
            <a:ext cx="5615837" cy="177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9"/>
          <p:cNvSpPr txBox="1">
            <a:spLocks noGrp="1"/>
          </p:cNvSpPr>
          <p:nvPr>
            <p:ph type="body" idx="2"/>
          </p:nvPr>
        </p:nvSpPr>
        <p:spPr>
          <a:xfrm>
            <a:off x="791999" y="1295998"/>
            <a:ext cx="4932129" cy="1131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Google Shape;115;p19"/>
          <p:cNvSpPr txBox="1">
            <a:spLocks noGrp="1"/>
          </p:cNvSpPr>
          <p:nvPr>
            <p:ph type="body" idx="3"/>
          </p:nvPr>
        </p:nvSpPr>
        <p:spPr>
          <a:xfrm>
            <a:off x="791999" y="2808000"/>
            <a:ext cx="4932129" cy="779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19"/>
          <p:cNvSpPr>
            <a:spLocks noGrp="1"/>
          </p:cNvSpPr>
          <p:nvPr>
            <p:ph type="pic" idx="4"/>
          </p:nvPr>
        </p:nvSpPr>
        <p:spPr>
          <a:xfrm>
            <a:off x="5864455" y="3869"/>
            <a:ext cx="3279545" cy="5139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1089"/>
              <a:buFont typeface="Arial"/>
              <a:buNone/>
              <a:defRPr sz="108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91"/>
              </a:spcBef>
              <a:spcAft>
                <a:spcPts val="0"/>
              </a:spcAft>
              <a:buClr>
                <a:schemeClr val="dk1"/>
              </a:buClr>
              <a:buSzPts val="953"/>
              <a:buFont typeface="Arial"/>
              <a:buChar char="–"/>
              <a:defRPr sz="95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63"/>
              </a:spcBef>
              <a:spcAft>
                <a:spcPts val="0"/>
              </a:spcAft>
              <a:buClr>
                <a:schemeClr val="dk1"/>
              </a:buClr>
              <a:buSzPts val="816"/>
              <a:buFont typeface="Arial"/>
              <a:buChar char="•"/>
              <a:defRPr sz="8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–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»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Case Study Slide">
  <p:cSld name="Photo Case Study Slide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>
          <a:xfrm>
            <a:off x="792000" y="737990"/>
            <a:ext cx="5616000" cy="215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2"/>
          </p:nvPr>
        </p:nvSpPr>
        <p:spPr>
          <a:xfrm>
            <a:off x="792000" y="489482"/>
            <a:ext cx="5616000" cy="215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21" name="Google Shape;121;p20"/>
          <p:cNvCxnSpPr/>
          <p:nvPr/>
        </p:nvCxnSpPr>
        <p:spPr>
          <a:xfrm>
            <a:off x="792000" y="1296000"/>
            <a:ext cx="795600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2" name="Google Shape;122;p20"/>
          <p:cNvCxnSpPr/>
          <p:nvPr/>
        </p:nvCxnSpPr>
        <p:spPr>
          <a:xfrm>
            <a:off x="792000" y="4680000"/>
            <a:ext cx="795600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3" name="Google Shape;123;p20"/>
          <p:cNvSpPr>
            <a:spLocks noGrp="1"/>
          </p:cNvSpPr>
          <p:nvPr>
            <p:ph type="pic" idx="3"/>
          </p:nvPr>
        </p:nvSpPr>
        <p:spPr>
          <a:xfrm>
            <a:off x="5292000" y="1511845"/>
            <a:ext cx="3456000" cy="257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1089"/>
              <a:buFont typeface="Arial"/>
              <a:buNone/>
              <a:defRPr sz="108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91"/>
              </a:spcBef>
              <a:spcAft>
                <a:spcPts val="0"/>
              </a:spcAft>
              <a:buClr>
                <a:schemeClr val="dk1"/>
              </a:buClr>
              <a:buSzPts val="953"/>
              <a:buFont typeface="Arial"/>
              <a:buChar char="–"/>
              <a:defRPr sz="95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63"/>
              </a:spcBef>
              <a:spcAft>
                <a:spcPts val="0"/>
              </a:spcAft>
              <a:buClr>
                <a:schemeClr val="dk1"/>
              </a:buClr>
              <a:buSzPts val="816"/>
              <a:buFont typeface="Arial"/>
              <a:buChar char="•"/>
              <a:defRPr sz="8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–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»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body" idx="4"/>
          </p:nvPr>
        </p:nvSpPr>
        <p:spPr>
          <a:xfrm>
            <a:off x="792001" y="1511300"/>
            <a:ext cx="4284056" cy="101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body" idx="5"/>
          </p:nvPr>
        </p:nvSpPr>
        <p:spPr>
          <a:xfrm>
            <a:off x="792001" y="3023464"/>
            <a:ext cx="4284056" cy="1420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6" name="Google Shape;126;p20"/>
          <p:cNvSpPr txBox="1">
            <a:spLocks noGrp="1"/>
          </p:cNvSpPr>
          <p:nvPr>
            <p:ph type="body" idx="6"/>
          </p:nvPr>
        </p:nvSpPr>
        <p:spPr>
          <a:xfrm>
            <a:off x="792000" y="2530549"/>
            <a:ext cx="4284056" cy="277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7"/>
          </p:nvPr>
        </p:nvSpPr>
        <p:spPr>
          <a:xfrm>
            <a:off x="5292000" y="4166343"/>
            <a:ext cx="3456000" cy="277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8" name="Google Shape;128;p20"/>
          <p:cNvPicPr preferRelativeResize="0"/>
          <p:nvPr/>
        </p:nvPicPr>
        <p:blipFill rotWithShape="1">
          <a:blip r:embed="rId2">
            <a:alphaModFix/>
          </a:blip>
          <a:srcRect b="7714"/>
          <a:stretch/>
        </p:blipFill>
        <p:spPr>
          <a:xfrm>
            <a:off x="7524328" y="411510"/>
            <a:ext cx="1223672" cy="536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Case Study Slide">
  <p:cSld name="Text Case Study Slide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1"/>
          <p:cNvSpPr txBox="1">
            <a:spLocks noGrp="1"/>
          </p:cNvSpPr>
          <p:nvPr>
            <p:ph type="body" idx="1"/>
          </p:nvPr>
        </p:nvSpPr>
        <p:spPr>
          <a:xfrm>
            <a:off x="792000" y="737990"/>
            <a:ext cx="5616000" cy="215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21"/>
          <p:cNvSpPr txBox="1">
            <a:spLocks noGrp="1"/>
          </p:cNvSpPr>
          <p:nvPr>
            <p:ph type="body" idx="2"/>
          </p:nvPr>
        </p:nvSpPr>
        <p:spPr>
          <a:xfrm>
            <a:off x="792000" y="489482"/>
            <a:ext cx="5616000" cy="215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33" name="Google Shape;133;p21"/>
          <p:cNvCxnSpPr/>
          <p:nvPr/>
        </p:nvCxnSpPr>
        <p:spPr>
          <a:xfrm>
            <a:off x="792000" y="1296000"/>
            <a:ext cx="795600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4" name="Google Shape;134;p21"/>
          <p:cNvCxnSpPr/>
          <p:nvPr/>
        </p:nvCxnSpPr>
        <p:spPr>
          <a:xfrm>
            <a:off x="792000" y="4680000"/>
            <a:ext cx="7956000" cy="0"/>
          </a:xfrm>
          <a:prstGeom prst="straightConnector1">
            <a:avLst/>
          </a:prstGeom>
          <a:noFill/>
          <a:ln w="127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" name="Google Shape;135;p21"/>
          <p:cNvSpPr txBox="1">
            <a:spLocks noGrp="1"/>
          </p:cNvSpPr>
          <p:nvPr>
            <p:ph type="body" idx="3"/>
          </p:nvPr>
        </p:nvSpPr>
        <p:spPr>
          <a:xfrm>
            <a:off x="4463944" y="3131388"/>
            <a:ext cx="4284056" cy="1019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4"/>
          </p:nvPr>
        </p:nvSpPr>
        <p:spPr>
          <a:xfrm>
            <a:off x="792001" y="1503446"/>
            <a:ext cx="3491967" cy="292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body" idx="5"/>
          </p:nvPr>
        </p:nvSpPr>
        <p:spPr>
          <a:xfrm>
            <a:off x="4463943" y="4150637"/>
            <a:ext cx="4284056" cy="277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body" idx="6"/>
          </p:nvPr>
        </p:nvSpPr>
        <p:spPr>
          <a:xfrm>
            <a:off x="4463942" y="1503447"/>
            <a:ext cx="4284056" cy="1376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35714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9" name="Google Shape;139;p21"/>
          <p:cNvPicPr preferRelativeResize="0"/>
          <p:nvPr/>
        </p:nvPicPr>
        <p:blipFill rotWithShape="1">
          <a:blip r:embed="rId2">
            <a:alphaModFix/>
          </a:blip>
          <a:srcRect b="7714"/>
          <a:stretch/>
        </p:blipFill>
        <p:spPr>
          <a:xfrm>
            <a:off x="7524328" y="411510"/>
            <a:ext cx="1223672" cy="536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gn-off Slide - Style One">
  <p:cSld name="Sign-off Slide - Style One">
    <p:bg>
      <p:bgPr>
        <a:solidFill>
          <a:schemeClr val="dk2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/>
          <p:nvPr/>
        </p:nvSpPr>
        <p:spPr>
          <a:xfrm>
            <a:off x="809953" y="639637"/>
            <a:ext cx="4098047" cy="2868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rPr>
              <a:t>Sustrans is the charity making it easier for people to walk and cycle.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rgbClr val="4140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rPr>
              <a:t>We connect people and places, create liveable neighbourhoods, transform the school run and deliver a happier, healthier commute.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rgbClr val="4140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rPr>
              <a:t>Join us on our journey.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rgbClr val="4140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2"/>
          <p:cNvSpPr txBox="1"/>
          <p:nvPr/>
        </p:nvSpPr>
        <p:spPr>
          <a:xfrm>
            <a:off x="809953" y="3993158"/>
            <a:ext cx="5118047" cy="513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 b="1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rPr>
              <a:t>www.sustrans.org.uk</a:t>
            </a:r>
            <a:endParaRPr/>
          </a:p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 b="1">
              <a:solidFill>
                <a:srgbClr val="4140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2"/>
          <p:cNvSpPr txBox="1"/>
          <p:nvPr/>
        </p:nvSpPr>
        <p:spPr>
          <a:xfrm>
            <a:off x="792000" y="4410550"/>
            <a:ext cx="5118046" cy="275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rPr>
              <a:t>Registered Charity No. 326550 (England and Wales) SC039263 (Scotland)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rPr>
              <a:t>VAT Registration No. 416740656.</a:t>
            </a:r>
            <a:endParaRPr sz="800">
              <a:solidFill>
                <a:srgbClr val="4140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04248" y="3797932"/>
            <a:ext cx="1872000" cy="888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gn-off Slide - Style Two">
  <p:cSld name="Sign-off Slide - Style Two">
    <p:bg>
      <p:bgPr>
        <a:solidFill>
          <a:schemeClr val="accent3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36415" y="3687078"/>
            <a:ext cx="2039232" cy="113290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3"/>
          <p:cNvSpPr txBox="1"/>
          <p:nvPr/>
        </p:nvSpPr>
        <p:spPr>
          <a:xfrm>
            <a:off x="809953" y="639637"/>
            <a:ext cx="4098047" cy="2868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Sustrans is the charity making it easier for people to walk and cycle.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 connect people and places, create liveable neighbourhoods, transform the school run and deliver a happier, healthier commute.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Join us on our journey.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3"/>
          <p:cNvSpPr txBox="1"/>
          <p:nvPr/>
        </p:nvSpPr>
        <p:spPr>
          <a:xfrm>
            <a:off x="809953" y="3993158"/>
            <a:ext cx="5118047" cy="513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 b="1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www.sustrans.org.uk</a:t>
            </a:r>
            <a:endParaRPr/>
          </a:p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 b="1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792000" y="4410550"/>
            <a:ext cx="5118046" cy="275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Registered Charity No. 326550 (England and Wales) SC039263 (Scotland)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VAT Registration No. 416740656.</a:t>
            </a:r>
            <a:endParaRPr sz="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ign-off Slide - Style Three">
  <p:cSld name="Sign-off Slide - Style Three">
    <p:bg>
      <p:bgPr>
        <a:solidFill>
          <a:schemeClr val="accent2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4"/>
          <p:cNvSpPr txBox="1"/>
          <p:nvPr/>
        </p:nvSpPr>
        <p:spPr>
          <a:xfrm>
            <a:off x="809953" y="639637"/>
            <a:ext cx="4098047" cy="2868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Sustrans is the charity making it easier for people to walk and cycle.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connect people and places, create liveable neighbourhoods, transform the school run and deliver a happier, healthier commute.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Join us on our journey.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4"/>
          <p:cNvSpPr txBox="1"/>
          <p:nvPr/>
        </p:nvSpPr>
        <p:spPr>
          <a:xfrm>
            <a:off x="809953" y="3993158"/>
            <a:ext cx="5118047" cy="513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www.sustrans.org.uk</a:t>
            </a:r>
            <a:endParaRPr/>
          </a:p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4"/>
          <p:cNvSpPr txBox="1"/>
          <p:nvPr/>
        </p:nvSpPr>
        <p:spPr>
          <a:xfrm>
            <a:off x="792000" y="4410550"/>
            <a:ext cx="5118046" cy="275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Registered Charity No. 326550 (England and Wales) SC039263 (Scotland)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VAT Registration No. 416740656.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7" name="Google Shape;157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04248" y="3797932"/>
            <a:ext cx="1871999" cy="888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ign-off Slide - Style Three">
  <p:cSld name="1_Sign-off Slide - Style Three">
    <p:bg>
      <p:bgPr>
        <a:solidFill>
          <a:schemeClr val="lt2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/>
          <p:nvPr/>
        </p:nvSpPr>
        <p:spPr>
          <a:xfrm>
            <a:off x="809953" y="639637"/>
            <a:ext cx="4098047" cy="2868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Sustrans is the charity making it easier for people to walk and cycle.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connect people and places, create liveable neighbourhoods, transform the school run and deliver a happier, healthier commute.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Join us on our journey.</a:t>
            </a:r>
            <a:endParaRPr/>
          </a:p>
          <a:p>
            <a:pPr marL="0" marR="0" lvl="0" indent="0" algn="l" rtl="0">
              <a:lnSpc>
                <a:spcPct val="12742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5"/>
          <p:cNvSpPr txBox="1"/>
          <p:nvPr/>
        </p:nvSpPr>
        <p:spPr>
          <a:xfrm>
            <a:off x="809953" y="3993158"/>
            <a:ext cx="5118047" cy="513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48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www.sustrans.org.uk</a:t>
            </a:r>
            <a:endParaRPr/>
          </a:p>
          <a:p>
            <a:pPr marL="0" marR="0" lvl="0" indent="0" algn="l" rtl="0">
              <a:lnSpc>
                <a:spcPct val="12506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48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5"/>
          <p:cNvSpPr txBox="1"/>
          <p:nvPr/>
        </p:nvSpPr>
        <p:spPr>
          <a:xfrm>
            <a:off x="792000" y="4410550"/>
            <a:ext cx="5118046" cy="275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Registered Charity No. 326550 (England and Wales) SC039263 (Scotland)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VAT Registration No. 416740656.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04248" y="3797932"/>
            <a:ext cx="1871999" cy="888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Title Slide - Style Three">
  <p:cSld name="Photo Title Slide - Style Three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>
            <a:spLocks noGrp="1"/>
          </p:cNvSpPr>
          <p:nvPr>
            <p:ph type="pic" idx="2"/>
          </p:nvPr>
        </p:nvSpPr>
        <p:spPr>
          <a:xfrm>
            <a:off x="4824512" y="-38250"/>
            <a:ext cx="4392000" cy="52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91"/>
              </a:spcBef>
              <a:spcAft>
                <a:spcPts val="0"/>
              </a:spcAft>
              <a:buClr>
                <a:schemeClr val="lt1"/>
              </a:buClr>
              <a:buSzPts val="953"/>
              <a:buFont typeface="Arial"/>
              <a:buChar char="–"/>
              <a:defRPr sz="953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63"/>
              </a:spcBef>
              <a:spcAft>
                <a:spcPts val="0"/>
              </a:spcAft>
              <a:buClr>
                <a:schemeClr val="lt1"/>
              </a:buClr>
              <a:buSzPts val="816"/>
              <a:buFont typeface="Arial"/>
              <a:buChar char="•"/>
              <a:defRPr sz="816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–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»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9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581" y="4043069"/>
            <a:ext cx="1461598" cy="69374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803671" y="843558"/>
            <a:ext cx="3634979" cy="159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3"/>
          </p:nvPr>
        </p:nvSpPr>
        <p:spPr>
          <a:xfrm>
            <a:off x="803275" y="2571750"/>
            <a:ext cx="3635375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hoto Title Slide - Style Three">
  <p:cSld name="1_Photo Title Slide - Style Three">
    <p:bg>
      <p:bgPr>
        <a:solidFill>
          <a:schemeClr val="lt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>
            <a:spLocks noGrp="1"/>
          </p:cNvSpPr>
          <p:nvPr>
            <p:ph type="pic" idx="2"/>
          </p:nvPr>
        </p:nvSpPr>
        <p:spPr>
          <a:xfrm>
            <a:off x="4824512" y="-38250"/>
            <a:ext cx="4392000" cy="52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91"/>
              </a:spcBef>
              <a:spcAft>
                <a:spcPts val="0"/>
              </a:spcAft>
              <a:buClr>
                <a:schemeClr val="dk1"/>
              </a:buClr>
              <a:buSzPts val="953"/>
              <a:buFont typeface="Arial"/>
              <a:buChar char="–"/>
              <a:defRPr sz="95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63"/>
              </a:spcBef>
              <a:spcAft>
                <a:spcPts val="0"/>
              </a:spcAft>
              <a:buClr>
                <a:schemeClr val="dk1"/>
              </a:buClr>
              <a:buSzPts val="816"/>
              <a:buFont typeface="Arial"/>
              <a:buChar char="•"/>
              <a:defRPr sz="8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–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»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581" y="4043069"/>
            <a:ext cx="1461598" cy="69374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803671" y="843558"/>
            <a:ext cx="3634979" cy="1595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3"/>
          </p:nvPr>
        </p:nvSpPr>
        <p:spPr>
          <a:xfrm>
            <a:off x="803275" y="2571750"/>
            <a:ext cx="3635375" cy="792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itle Slide - Style One">
  <p:cSld name="Text Title Slide - Style One">
    <p:bg>
      <p:bgPr>
        <a:solidFill>
          <a:schemeClr val="dk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6296" y="4043069"/>
            <a:ext cx="1461600" cy="69374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792000" y="864000"/>
            <a:ext cx="5076000" cy="18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700"/>
              <a:buFont typeface="Arial"/>
              <a:buNone/>
              <a:defRPr sz="47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2"/>
          </p:nvPr>
        </p:nvSpPr>
        <p:spPr>
          <a:xfrm>
            <a:off x="792000" y="2931789"/>
            <a:ext cx="5087275" cy="79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itle Slide - Style Two">
  <p:cSld name="Text Title Slide - Style Two">
    <p:bg>
      <p:bgPr>
        <a:solidFill>
          <a:schemeClr val="dk2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6296" y="4043069"/>
            <a:ext cx="1461600" cy="69374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2"/>
          <p:cNvSpPr txBox="1">
            <a:spLocks noGrp="1"/>
          </p:cNvSpPr>
          <p:nvPr>
            <p:ph type="body" idx="1"/>
          </p:nvPr>
        </p:nvSpPr>
        <p:spPr>
          <a:xfrm>
            <a:off x="792000" y="864000"/>
            <a:ext cx="5076000" cy="18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700"/>
              <a:buFont typeface="Arial"/>
              <a:buNone/>
              <a:defRPr sz="47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2"/>
          </p:nvPr>
        </p:nvSpPr>
        <p:spPr>
          <a:xfrm>
            <a:off x="792000" y="2931789"/>
            <a:ext cx="5087275" cy="79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itle Slide - Style Three">
  <p:cSld name="Text Title Slide - Style Three">
    <p:bg>
      <p:bgPr>
        <a:solidFill>
          <a:schemeClr val="accent2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6296" y="4043069"/>
            <a:ext cx="1461600" cy="69374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792000" y="864000"/>
            <a:ext cx="5076000" cy="18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700"/>
              <a:buFont typeface="Arial"/>
              <a:buNone/>
              <a:defRPr sz="47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142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body" idx="2"/>
          </p:nvPr>
        </p:nvSpPr>
        <p:spPr>
          <a:xfrm>
            <a:off x="792000" y="2931789"/>
            <a:ext cx="5087275" cy="79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lt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 txBox="1">
            <a:spLocks noGrp="1"/>
          </p:cNvSpPr>
          <p:nvPr>
            <p:ph type="body" idx="1"/>
          </p:nvPr>
        </p:nvSpPr>
        <p:spPr>
          <a:xfrm>
            <a:off x="792163" y="4626000"/>
            <a:ext cx="5615837" cy="177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8028384" y="4510071"/>
            <a:ext cx="719616" cy="293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1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10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5"/>
          <p:cNvSpPr>
            <a:spLocks noGrp="1"/>
          </p:cNvSpPr>
          <p:nvPr>
            <p:ph type="tbl" idx="2"/>
          </p:nvPr>
        </p:nvSpPr>
        <p:spPr>
          <a:xfrm>
            <a:off x="792163" y="1295400"/>
            <a:ext cx="7955837" cy="2932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1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body" idx="3"/>
          </p:nvPr>
        </p:nvSpPr>
        <p:spPr>
          <a:xfrm>
            <a:off x="792000" y="557795"/>
            <a:ext cx="56160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7" name="Google Shape;87;p15"/>
          <p:cNvPicPr preferRelativeResize="0"/>
          <p:nvPr/>
        </p:nvPicPr>
        <p:blipFill rotWithShape="1">
          <a:blip r:embed="rId2">
            <a:alphaModFix/>
          </a:blip>
          <a:srcRect b="7714"/>
          <a:stretch/>
        </p:blipFill>
        <p:spPr>
          <a:xfrm>
            <a:off x="7524328" y="411510"/>
            <a:ext cx="1223672" cy="536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 Slide">
  <p:cSld name="Bullet Slid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6"/>
          <p:cNvSpPr txBox="1">
            <a:spLocks noGrp="1"/>
          </p:cNvSpPr>
          <p:nvPr>
            <p:ph type="body" idx="1"/>
          </p:nvPr>
        </p:nvSpPr>
        <p:spPr>
          <a:xfrm>
            <a:off x="792163" y="4626000"/>
            <a:ext cx="5615837" cy="177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6"/>
          <p:cNvSpPr txBox="1"/>
          <p:nvPr/>
        </p:nvSpPr>
        <p:spPr>
          <a:xfrm>
            <a:off x="8028384" y="4510071"/>
            <a:ext cx="719616" cy="293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1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10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 txBox="1">
            <a:spLocks noGrp="1"/>
          </p:cNvSpPr>
          <p:nvPr>
            <p:ph type="body" idx="2"/>
          </p:nvPr>
        </p:nvSpPr>
        <p:spPr>
          <a:xfrm>
            <a:off x="792000" y="1295999"/>
            <a:ext cx="7956000" cy="2931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body" idx="3"/>
          </p:nvPr>
        </p:nvSpPr>
        <p:spPr>
          <a:xfrm>
            <a:off x="792000" y="557795"/>
            <a:ext cx="56160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4" name="Google Shape;94;p16"/>
          <p:cNvPicPr preferRelativeResize="0"/>
          <p:nvPr/>
        </p:nvPicPr>
        <p:blipFill rotWithShape="1">
          <a:blip r:embed="rId2">
            <a:alphaModFix/>
          </a:blip>
          <a:srcRect b="7714"/>
          <a:stretch/>
        </p:blipFill>
        <p:spPr>
          <a:xfrm>
            <a:off x="7524328" y="411510"/>
            <a:ext cx="1223672" cy="536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 Slide with Photo">
  <p:cSld name="Bullet Slide with Photo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/>
          <p:nvPr/>
        </p:nvSpPr>
        <p:spPr>
          <a:xfrm>
            <a:off x="-108520" y="-38250"/>
            <a:ext cx="468000" cy="522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2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body" idx="1"/>
          </p:nvPr>
        </p:nvSpPr>
        <p:spPr>
          <a:xfrm>
            <a:off x="792163" y="4626000"/>
            <a:ext cx="5615837" cy="177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6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7"/>
          <p:cNvSpPr txBox="1"/>
          <p:nvPr/>
        </p:nvSpPr>
        <p:spPr>
          <a:xfrm>
            <a:off x="8028384" y="4510071"/>
            <a:ext cx="719616" cy="293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1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10" b="1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7"/>
          <p:cNvSpPr txBox="1">
            <a:spLocks noGrp="1"/>
          </p:cNvSpPr>
          <p:nvPr>
            <p:ph type="body" idx="2"/>
          </p:nvPr>
        </p:nvSpPr>
        <p:spPr>
          <a:xfrm>
            <a:off x="792000" y="1295999"/>
            <a:ext cx="4716103" cy="2931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 Black"/>
              <a:buChar char="–"/>
              <a:defRPr sz="1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7"/>
          <p:cNvSpPr>
            <a:spLocks noGrp="1"/>
          </p:cNvSpPr>
          <p:nvPr>
            <p:ph type="pic" idx="3"/>
          </p:nvPr>
        </p:nvSpPr>
        <p:spPr>
          <a:xfrm>
            <a:off x="5796136" y="1295401"/>
            <a:ext cx="2952577" cy="2804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218"/>
              </a:spcBef>
              <a:spcAft>
                <a:spcPts val="0"/>
              </a:spcAft>
              <a:buClr>
                <a:schemeClr val="dk1"/>
              </a:buClr>
              <a:buSzPts val="1089"/>
              <a:buFont typeface="Arial"/>
              <a:buNone/>
              <a:defRPr sz="108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191"/>
              </a:spcBef>
              <a:spcAft>
                <a:spcPts val="0"/>
              </a:spcAft>
              <a:buClr>
                <a:schemeClr val="dk1"/>
              </a:buClr>
              <a:buSzPts val="953"/>
              <a:buFont typeface="Arial"/>
              <a:buChar char="–"/>
              <a:defRPr sz="95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163"/>
              </a:spcBef>
              <a:spcAft>
                <a:spcPts val="0"/>
              </a:spcAft>
              <a:buClr>
                <a:schemeClr val="dk1"/>
              </a:buClr>
              <a:buSzPts val="816"/>
              <a:buFont typeface="Arial"/>
              <a:buChar char="•"/>
              <a:defRPr sz="81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–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»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4"/>
          </p:nvPr>
        </p:nvSpPr>
        <p:spPr>
          <a:xfrm>
            <a:off x="792000" y="557795"/>
            <a:ext cx="5616000" cy="3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spcBef>
                <a:spcPts val="520"/>
              </a:spcBef>
              <a:spcAft>
                <a:spcPts val="0"/>
              </a:spcAft>
              <a:buClr>
                <a:schemeClr val="accent3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17"/>
          <p:cNvSpPr txBox="1">
            <a:spLocks noGrp="1"/>
          </p:cNvSpPr>
          <p:nvPr>
            <p:ph type="body" idx="5"/>
          </p:nvPr>
        </p:nvSpPr>
        <p:spPr>
          <a:xfrm>
            <a:off x="5796136" y="4166343"/>
            <a:ext cx="2951864" cy="277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23529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7177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71779" algn="l" rtl="0">
              <a:spcBef>
                <a:spcPts val="136"/>
              </a:spcBef>
              <a:spcAft>
                <a:spcPts val="0"/>
              </a:spcAft>
              <a:buClr>
                <a:schemeClr val="dk1"/>
              </a:buClr>
              <a:buSzPts val="680"/>
              <a:buFont typeface="Arial"/>
              <a:buChar char="•"/>
              <a:defRPr sz="68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03" name="Google Shape;103;p17"/>
          <p:cNvPicPr preferRelativeResize="0"/>
          <p:nvPr/>
        </p:nvPicPr>
        <p:blipFill rotWithShape="1">
          <a:blip r:embed="rId2">
            <a:alphaModFix/>
          </a:blip>
          <a:srcRect b="7714"/>
          <a:stretch/>
        </p:blipFill>
        <p:spPr>
          <a:xfrm>
            <a:off x="7524328" y="411510"/>
            <a:ext cx="1223672" cy="536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://www.youtube.com/watch?v=McGyONofhi4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779" y="1557556"/>
            <a:ext cx="9017925" cy="636036"/>
          </a:xfrm>
        </p:spPr>
        <p:txBody>
          <a:bodyPr/>
          <a:lstStyle/>
          <a:p>
            <a:r>
              <a:rPr lang="en-GB" sz="3600" dirty="0">
                <a:solidFill>
                  <a:schemeClr val="accent3"/>
                </a:solidFill>
              </a:rPr>
              <a:t>How common is my journey to school?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934" y="2274018"/>
            <a:ext cx="3552179" cy="23662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1024" y="4640227"/>
            <a:ext cx="2952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accent1"/>
                </a:solidFill>
              </a:rPr>
              <a:t>©2021, </a:t>
            </a:r>
            <a:r>
              <a:rPr lang="en-GB" sz="800" dirty="0" err="1">
                <a:solidFill>
                  <a:schemeClr val="accent1"/>
                </a:solidFill>
              </a:rPr>
              <a:t>Kois</a:t>
            </a:r>
            <a:r>
              <a:rPr lang="en-GB" sz="800" dirty="0">
                <a:solidFill>
                  <a:schemeClr val="accent1"/>
                </a:solidFill>
              </a:rPr>
              <a:t> Miah, all rights reserved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CA484799-5370-BD1A-BE14-2907386139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495" y="5631"/>
            <a:ext cx="3658298" cy="178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0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50;p36"/>
          <p:cNvSpPr txBox="1"/>
          <p:nvPr/>
        </p:nvSpPr>
        <p:spPr>
          <a:xfrm>
            <a:off x="741603" y="1361033"/>
            <a:ext cx="7540247" cy="16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4400" b="1" dirty="0">
                <a:solidFill>
                  <a:schemeClr val="accent3"/>
                </a:solidFill>
              </a:rPr>
              <a:t>Could your local area be a 15 minute neighbourhood? </a:t>
            </a: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3200" b="1" dirty="0">
                <a:solidFill>
                  <a:schemeClr val="accent2"/>
                </a:solidFill>
              </a:rPr>
              <a:t>What’s stopping it?</a:t>
            </a:r>
            <a:endParaRPr sz="3200" b="1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3633" y="307078"/>
            <a:ext cx="11881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Extension 3</a:t>
            </a:r>
          </a:p>
        </p:txBody>
      </p:sp>
    </p:spTree>
    <p:extLst>
      <p:ext uri="{BB962C8B-B14F-4D97-AF65-F5344CB8AC3E}">
        <p14:creationId xmlns:p14="http://schemas.microsoft.com/office/powerpoint/2010/main" val="1443518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8D1C56E5-B3FC-73F6-FD61-1E60581EA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033762"/>
            <a:ext cx="4572001" cy="223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2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76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0000" y="-720525"/>
            <a:ext cx="3593724" cy="3593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7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96619" y="-720525"/>
            <a:ext cx="3593724" cy="35937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404308" y="2417862"/>
            <a:ext cx="63353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4400" b="1" dirty="0">
                <a:solidFill>
                  <a:schemeClr val="accent3"/>
                </a:solidFill>
              </a:rPr>
              <a:t>You are 1 of 10 million </a:t>
            </a:r>
            <a:endParaRPr lang="en-GB" sz="2800" dirty="0">
              <a:solidFill>
                <a:schemeClr val="accent3"/>
              </a:solidFill>
            </a:endParaRPr>
          </a:p>
        </p:txBody>
      </p:sp>
      <p:sp>
        <p:nvSpPr>
          <p:cNvPr id="9" name="Google Shape;177;p27"/>
          <p:cNvSpPr txBox="1"/>
          <p:nvPr/>
        </p:nvSpPr>
        <p:spPr>
          <a:xfrm>
            <a:off x="941250" y="2802582"/>
            <a:ext cx="7261500" cy="10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dirty="0">
                <a:solidFill>
                  <a:schemeClr val="accent3"/>
                </a:solidFill>
              </a:rPr>
              <a:t>school children in the UK</a:t>
            </a:r>
            <a:endParaRPr sz="2800" b="1" dirty="0">
              <a:solidFill>
                <a:schemeClr val="accent3"/>
              </a:solidFill>
            </a:endParaRPr>
          </a:p>
        </p:txBody>
      </p:sp>
      <p:sp>
        <p:nvSpPr>
          <p:cNvPr id="10" name="Google Shape;178;p27"/>
          <p:cNvSpPr txBox="1"/>
          <p:nvPr/>
        </p:nvSpPr>
        <p:spPr>
          <a:xfrm>
            <a:off x="2079450" y="3699313"/>
            <a:ext cx="49851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accent2"/>
                </a:solidFill>
              </a:rPr>
              <a:t>9 million in England, 500,000 in Wales,</a:t>
            </a:r>
            <a:endParaRPr sz="1700" dirty="0">
              <a:solidFill>
                <a:schemeClr val="accent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accent2"/>
                </a:solidFill>
              </a:rPr>
              <a:t>700,000 in Scotland, 300,000 in Northern Ireland</a:t>
            </a:r>
            <a:endParaRPr sz="17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54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85;p28"/>
          <p:cNvSpPr txBox="1"/>
          <p:nvPr/>
        </p:nvSpPr>
        <p:spPr>
          <a:xfrm>
            <a:off x="244977" y="344062"/>
            <a:ext cx="81681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dirty="0">
                <a:solidFill>
                  <a:schemeClr val="accent3"/>
                </a:solidFill>
              </a:rPr>
              <a:t>How do you travel?</a:t>
            </a:r>
            <a:endParaRPr sz="5400" b="1" dirty="0">
              <a:solidFill>
                <a:schemeClr val="accent3"/>
              </a:solidFill>
            </a:endParaRPr>
          </a:p>
        </p:txBody>
      </p:sp>
      <p:sp>
        <p:nvSpPr>
          <p:cNvPr id="6" name="Google Shape;189;p28"/>
          <p:cNvSpPr txBox="1"/>
          <p:nvPr/>
        </p:nvSpPr>
        <p:spPr>
          <a:xfrm>
            <a:off x="2305351" y="1614588"/>
            <a:ext cx="4533300" cy="8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4000" b="1" dirty="0">
                <a:solidFill>
                  <a:schemeClr val="accent2"/>
                </a:solidFill>
              </a:rPr>
              <a:t>1, 2, 4, 11, 37, 43</a:t>
            </a:r>
            <a:endParaRPr sz="4000" b="1" dirty="0">
              <a:solidFill>
                <a:schemeClr val="accent2"/>
              </a:solidFill>
            </a:endParaRPr>
          </a:p>
        </p:txBody>
      </p:sp>
      <p:pic>
        <p:nvPicPr>
          <p:cNvPr id="7" name="Google Shape;18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675" y="1089075"/>
            <a:ext cx="1688974" cy="168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8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224" y="737174"/>
            <a:ext cx="2392776" cy="23927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Google Shape;188;p28"/>
          <p:cNvGraphicFramePr/>
          <p:nvPr>
            <p:extLst>
              <p:ext uri="{D42A27DB-BD31-4B8C-83A1-F6EECF244321}">
                <p14:modId xmlns:p14="http://schemas.microsoft.com/office/powerpoint/2010/main" val="2757024441"/>
              </p:ext>
            </p:extLst>
          </p:nvPr>
        </p:nvGraphicFramePr>
        <p:xfrm>
          <a:off x="1463500" y="2990675"/>
          <a:ext cx="6693000" cy="686278"/>
        </p:xfrm>
        <a:graphic>
          <a:graphicData uri="http://schemas.openxmlformats.org/drawingml/2006/table">
            <a:tbl>
              <a:tblPr>
                <a:noFill/>
                <a:tableStyleId>{A2C7BDA5-9EE0-4247-A810-5837070850B6}</a:tableStyleId>
              </a:tblPr>
              <a:tblGrid>
                <a:gridCol w="111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0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/>
                        <a:t>Cycle</a:t>
                      </a:r>
                      <a:endParaRPr sz="15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Car / Van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Local bus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/>
                        <a:t>Private bus</a:t>
                      </a:r>
                      <a:endParaRPr sz="15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Train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/>
                        <a:t>Walk</a:t>
                      </a:r>
                      <a:endParaRPr sz="15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009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85;p28"/>
          <p:cNvSpPr txBox="1"/>
          <p:nvPr/>
        </p:nvSpPr>
        <p:spPr>
          <a:xfrm>
            <a:off x="244977" y="344062"/>
            <a:ext cx="81681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dirty="0">
                <a:solidFill>
                  <a:schemeClr val="accent3"/>
                </a:solidFill>
              </a:rPr>
              <a:t>How do you travel?</a:t>
            </a:r>
            <a:endParaRPr sz="5400" b="1" dirty="0">
              <a:solidFill>
                <a:schemeClr val="accent3"/>
              </a:solidFill>
            </a:endParaRPr>
          </a:p>
        </p:txBody>
      </p:sp>
      <p:sp>
        <p:nvSpPr>
          <p:cNvPr id="6" name="Google Shape;189;p28"/>
          <p:cNvSpPr txBox="1"/>
          <p:nvPr/>
        </p:nvSpPr>
        <p:spPr>
          <a:xfrm>
            <a:off x="2062377" y="1330955"/>
            <a:ext cx="4533300" cy="8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4000" b="1" dirty="0">
                <a:solidFill>
                  <a:schemeClr val="accent2"/>
                </a:solidFill>
              </a:rPr>
              <a:t>Answers</a:t>
            </a:r>
            <a:endParaRPr sz="4000" b="1" dirty="0">
              <a:solidFill>
                <a:schemeClr val="accent2"/>
              </a:solidFill>
            </a:endParaRPr>
          </a:p>
        </p:txBody>
      </p:sp>
      <p:pic>
        <p:nvPicPr>
          <p:cNvPr id="7" name="Google Shape;18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675" y="1089075"/>
            <a:ext cx="1688974" cy="168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8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1224" y="737174"/>
            <a:ext cx="2392776" cy="23927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02233"/>
              </p:ext>
            </p:extLst>
          </p:nvPr>
        </p:nvGraphicFramePr>
        <p:xfrm>
          <a:off x="1442162" y="2549281"/>
          <a:ext cx="6693000" cy="1558611"/>
        </p:xfrm>
        <a:graphic>
          <a:graphicData uri="http://schemas.openxmlformats.org/drawingml/2006/table">
            <a:tbl>
              <a:tblPr>
                <a:noFill/>
                <a:tableStyleId>{A2C7BDA5-9EE0-4247-A810-5837070850B6}</a:tableStyleId>
              </a:tblPr>
              <a:tblGrid>
                <a:gridCol w="111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047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/>
                        <a:t>Cycle</a:t>
                      </a:r>
                      <a:endParaRPr sz="15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 dirty="0"/>
                        <a:t>Car / Van</a:t>
                      </a:r>
                      <a:endParaRPr sz="15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Local bus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Private bus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Train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 b="1"/>
                        <a:t>Walk</a:t>
                      </a:r>
                      <a:endParaRPr sz="15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4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4300" b="1" dirty="0"/>
                        <a:t>2</a:t>
                      </a:r>
                      <a:endParaRPr sz="43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4300" b="1" dirty="0"/>
                        <a:t>37</a:t>
                      </a:r>
                      <a:endParaRPr sz="43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4300" b="1" dirty="0"/>
                        <a:t>11</a:t>
                      </a:r>
                      <a:endParaRPr sz="43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4300" b="1" dirty="0"/>
                        <a:t>4</a:t>
                      </a:r>
                      <a:endParaRPr sz="43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4300" b="1" dirty="0"/>
                        <a:t>1</a:t>
                      </a:r>
                      <a:endParaRPr sz="43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4300" b="1" dirty="0"/>
                        <a:t>43</a:t>
                      </a:r>
                      <a:endParaRPr sz="43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61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04;p30"/>
          <p:cNvSpPr txBox="1"/>
          <p:nvPr/>
        </p:nvSpPr>
        <p:spPr>
          <a:xfrm>
            <a:off x="597675" y="253550"/>
            <a:ext cx="81681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200" b="1" dirty="0">
                <a:solidFill>
                  <a:schemeClr val="accent3"/>
                </a:solidFill>
              </a:rPr>
              <a:t>Questions</a:t>
            </a:r>
            <a:endParaRPr sz="6200" b="1" dirty="0">
              <a:solidFill>
                <a:schemeClr val="accent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6022" y="1530949"/>
            <a:ext cx="7393577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400" dirty="0"/>
              <a:t>Why do you think most people travel like this to school?</a:t>
            </a:r>
          </a:p>
          <a:p>
            <a:pPr lvl="0">
              <a:spcBef>
                <a:spcPts val="1000"/>
              </a:spcBef>
            </a:pPr>
            <a:r>
              <a:rPr lang="en-GB" sz="2400" dirty="0"/>
              <a:t>What’s stopping people from cycling to school?</a:t>
            </a:r>
          </a:p>
          <a:p>
            <a:pPr lvl="0">
              <a:spcBef>
                <a:spcPts val="1000"/>
              </a:spcBef>
              <a:spcAft>
                <a:spcPts val="1000"/>
              </a:spcAft>
            </a:pPr>
            <a:r>
              <a:rPr lang="en-GB" sz="2400" dirty="0"/>
              <a:t>What do you think the %’s are for your class or school?</a:t>
            </a:r>
          </a:p>
        </p:txBody>
      </p:sp>
    </p:spTree>
    <p:extLst>
      <p:ext uri="{BB962C8B-B14F-4D97-AF65-F5344CB8AC3E}">
        <p14:creationId xmlns:p14="http://schemas.microsoft.com/office/powerpoint/2010/main" val="4146201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1;p31"/>
          <p:cNvSpPr txBox="1"/>
          <p:nvPr/>
        </p:nvSpPr>
        <p:spPr>
          <a:xfrm>
            <a:off x="0" y="344990"/>
            <a:ext cx="81681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accent3"/>
                </a:solidFill>
              </a:rPr>
              <a:t>How long does it take?</a:t>
            </a:r>
            <a:endParaRPr sz="4800" b="1" dirty="0">
              <a:solidFill>
                <a:schemeClr val="accent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28650" y="1370013"/>
          <a:ext cx="8333600" cy="2428525"/>
        </p:xfrm>
        <a:graphic>
          <a:graphicData uri="http://schemas.openxmlformats.org/drawingml/2006/table">
            <a:tbl>
              <a:tblPr>
                <a:noFill/>
                <a:tableStyleId>{A2C7BDA5-9EE0-4247-A810-5837070850B6}</a:tableStyleId>
              </a:tblPr>
              <a:tblGrid>
                <a:gridCol w="104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778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/>
                        <a:t>My journey time (mins)</a:t>
                      </a:r>
                      <a:endParaRPr sz="18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/>
                        <a:t>Friend 1</a:t>
                      </a:r>
                      <a:endParaRPr sz="18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/>
                        <a:t>Friend 2</a:t>
                      </a:r>
                      <a:endParaRPr sz="18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/>
                        <a:t>Friend 3</a:t>
                      </a:r>
                      <a:endParaRPr sz="18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/>
                        <a:t>Friend 4</a:t>
                      </a:r>
                      <a:endParaRPr sz="18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 dirty="0"/>
                        <a:t>Friend 5</a:t>
                      </a:r>
                      <a:endParaRPr sz="1800" b="1"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/>
                        <a:t>Friend 6</a:t>
                      </a:r>
                      <a:endParaRPr sz="18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b="1"/>
                        <a:t>Average</a:t>
                      </a:r>
                      <a:endParaRPr sz="1800" b="1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07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 </a:t>
                      </a:r>
                      <a:endParaRPr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 </a:t>
                      </a:r>
                      <a:endParaRPr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 </a:t>
                      </a:r>
                      <a:endParaRPr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 </a:t>
                      </a:r>
                      <a:endParaRPr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 </a:t>
                      </a:r>
                      <a:endParaRPr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/>
                        <a:t> </a:t>
                      </a:r>
                      <a:endParaRPr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/>
                        <a:t> </a:t>
                      </a:r>
                      <a:endParaRPr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dirty="0"/>
                        <a:t> </a:t>
                      </a:r>
                      <a:endParaRPr dirty="0"/>
                    </a:p>
                  </a:txBody>
                  <a:tcPr marL="68575" marR="68575" marT="91425" marB="91425">
                    <a:lnL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796833" y="3987948"/>
            <a:ext cx="5997233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1800" dirty="0"/>
              <a:t>Calculate the average for you and 6 friends. How does you average compare to the national average of 19 minutes?</a:t>
            </a:r>
          </a:p>
        </p:txBody>
      </p:sp>
    </p:spTree>
    <p:extLst>
      <p:ext uri="{BB962C8B-B14F-4D97-AF65-F5344CB8AC3E}">
        <p14:creationId xmlns:p14="http://schemas.microsoft.com/office/powerpoint/2010/main" val="295596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0;p32"/>
          <p:cNvSpPr txBox="1"/>
          <p:nvPr/>
        </p:nvSpPr>
        <p:spPr>
          <a:xfrm>
            <a:off x="0" y="308824"/>
            <a:ext cx="8337400" cy="1418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dirty="0">
                <a:solidFill>
                  <a:schemeClr val="accent3"/>
                </a:solidFill>
              </a:rPr>
              <a:t>How long does it take?</a:t>
            </a:r>
            <a:endParaRPr sz="4400" b="1" dirty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7675" y="981548"/>
            <a:ext cx="1714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Extension 1</a:t>
            </a:r>
          </a:p>
        </p:txBody>
      </p:sp>
      <p:pic>
        <p:nvPicPr>
          <p:cNvPr id="7" name="Google Shape;219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87416" y="1320102"/>
            <a:ext cx="8506701" cy="36773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21;p32"/>
          <p:cNvSpPr txBox="1"/>
          <p:nvPr/>
        </p:nvSpPr>
        <p:spPr>
          <a:xfrm>
            <a:off x="597675" y="43511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Why might journey times vary for different ethnic groups?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4308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7;p33"/>
          <p:cNvSpPr txBox="1"/>
          <p:nvPr/>
        </p:nvSpPr>
        <p:spPr>
          <a:xfrm>
            <a:off x="0" y="356514"/>
            <a:ext cx="81681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1" dirty="0">
                <a:solidFill>
                  <a:schemeClr val="accent3"/>
                </a:solidFill>
              </a:rPr>
              <a:t>How far do you travel?</a:t>
            </a:r>
            <a:endParaRPr sz="4800" b="1" dirty="0">
              <a:solidFill>
                <a:schemeClr val="accent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8485" y="1286948"/>
            <a:ext cx="12833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Extension 2</a:t>
            </a:r>
          </a:p>
        </p:txBody>
      </p:sp>
      <p:sp>
        <p:nvSpPr>
          <p:cNvPr id="7" name="Google Shape;228;p33"/>
          <p:cNvSpPr txBox="1"/>
          <p:nvPr/>
        </p:nvSpPr>
        <p:spPr>
          <a:xfrm>
            <a:off x="741750" y="1594725"/>
            <a:ext cx="8168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/>
              <a:t>Average = 2.4 miles (3.9km) to school</a:t>
            </a:r>
            <a:endParaRPr sz="3600" dirty="0"/>
          </a:p>
        </p:txBody>
      </p:sp>
      <p:sp>
        <p:nvSpPr>
          <p:cNvPr id="8" name="Rectangle 7"/>
          <p:cNvSpPr/>
          <p:nvPr/>
        </p:nvSpPr>
        <p:spPr>
          <a:xfrm>
            <a:off x="741750" y="256434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800" dirty="0"/>
              <a:t>How far can you get from your school in a 10 minute walk or cycle?</a:t>
            </a:r>
          </a:p>
        </p:txBody>
      </p:sp>
      <p:pic>
        <p:nvPicPr>
          <p:cNvPr id="9" name="Google Shape;22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2754" y="2564348"/>
            <a:ext cx="2959351" cy="1665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6923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42;p35"/>
          <p:cNvSpPr txBox="1"/>
          <p:nvPr/>
        </p:nvSpPr>
        <p:spPr>
          <a:xfrm>
            <a:off x="0" y="347647"/>
            <a:ext cx="81681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accent3"/>
                </a:solidFill>
              </a:rPr>
              <a:t>15 minute neighbourhoods</a:t>
            </a:r>
            <a:endParaRPr sz="4000" b="1" dirty="0">
              <a:solidFill>
                <a:schemeClr val="accent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7324" y="1051661"/>
            <a:ext cx="11881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Extension 3</a:t>
            </a:r>
          </a:p>
        </p:txBody>
      </p:sp>
      <p:pic>
        <p:nvPicPr>
          <p:cNvPr id="7" name="Google Shape;244;p35" descr="We can make city life more accessible, sustainable &amp; enjoyable by creating “15-minute cities.” Ensuring that residents can meet all their needs within a short walk or bike ride will accelerate a green &amp; just recovery." title="What is a ‘15-minute city’?">
            <a:hlinkClick r:id="rId2"/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324" y="1530950"/>
            <a:ext cx="4012900" cy="30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43;p35"/>
          <p:cNvPicPr preferRelativeResize="0"/>
          <p:nvPr/>
        </p:nvPicPr>
        <p:blipFill rotWithShape="1">
          <a:blip r:embed="rId4">
            <a:alphaModFix/>
          </a:blip>
          <a:srcRect t="11859" b="10167"/>
          <a:stretch/>
        </p:blipFill>
        <p:spPr>
          <a:xfrm>
            <a:off x="5034834" y="1139125"/>
            <a:ext cx="3730942" cy="40043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233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strans PowerPoint Theme">
  <a:themeElements>
    <a:clrScheme name="Sustrans">
      <a:dk1>
        <a:srgbClr val="414042"/>
      </a:dk1>
      <a:lt1>
        <a:srgbClr val="FFFFFF"/>
      </a:lt1>
      <a:dk2>
        <a:srgbClr val="C0D631"/>
      </a:dk2>
      <a:lt2>
        <a:srgbClr val="FFFFFF"/>
      </a:lt2>
      <a:accent1>
        <a:srgbClr val="A39A94"/>
      </a:accent1>
      <a:accent2>
        <a:srgbClr val="009BA7"/>
      </a:accent2>
      <a:accent3>
        <a:srgbClr val="253773"/>
      </a:accent3>
      <a:accent4>
        <a:srgbClr val="7FD2EA"/>
      </a:accent4>
      <a:accent5>
        <a:srgbClr val="FFCF41"/>
      </a:accent5>
      <a:accent6>
        <a:srgbClr val="506E5A"/>
      </a:accent6>
      <a:hlink>
        <a:srgbClr val="414042"/>
      </a:hlink>
      <a:folHlink>
        <a:srgbClr val="41404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355</Words>
  <Application>Microsoft Office PowerPoint</Application>
  <PresentationFormat>On-screen Show (16:9)</PresentationFormat>
  <Paragraphs>70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Noto Sans Symbols</vt:lpstr>
      <vt:lpstr>Sustrans PowerPoint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Elworthy</dc:creator>
  <cp:lastModifiedBy>Meg Elworthy</cp:lastModifiedBy>
  <cp:revision>13</cp:revision>
  <dcterms:modified xsi:type="dcterms:W3CDTF">2022-08-31T16:38:36Z</dcterms:modified>
</cp:coreProperties>
</file>