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comments/modernComment_107_8FCA136.xml" ContentType="application/vnd.ms-powerpoint.comments+xml"/>
  <Override PartName="/ppt/comments/modernComment_148_BFA109AA.xml" ContentType="application/vnd.ms-powerpoint.comments+xml"/>
  <Override PartName="/ppt/comments/modernComment_14B_8A999E10.xml" ContentType="application/vnd.ms-powerpoint.comments+xml"/>
  <Override PartName="/ppt/comments/modernComment_14C_BE815AF8.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handoutMasterIdLst>
    <p:handoutMasterId r:id="rId25"/>
  </p:handoutMasterIdLst>
  <p:sldIdLst>
    <p:sldId id="257" r:id="rId5"/>
    <p:sldId id="259" r:id="rId6"/>
    <p:sldId id="263" r:id="rId7"/>
    <p:sldId id="327" r:id="rId8"/>
    <p:sldId id="317" r:id="rId9"/>
    <p:sldId id="264" r:id="rId10"/>
    <p:sldId id="322" r:id="rId11"/>
    <p:sldId id="323" r:id="rId12"/>
    <p:sldId id="328" r:id="rId13"/>
    <p:sldId id="316" r:id="rId14"/>
    <p:sldId id="326" r:id="rId15"/>
    <p:sldId id="315" r:id="rId16"/>
    <p:sldId id="331" r:id="rId17"/>
    <p:sldId id="329" r:id="rId18"/>
    <p:sldId id="330" r:id="rId19"/>
    <p:sldId id="319" r:id="rId20"/>
    <p:sldId id="332" r:id="rId21"/>
    <p:sldId id="325" r:id="rId22"/>
    <p:sldId id="324"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C2BC2A-6B46-8148-ADF2-C08A76FE2D6E}" name="Josie Walker" initials="JW" userId="S::josie@bikeabilitytrust.org::c1832776-be14-4745-9f07-b68c24ee78f4" providerId="AD"/>
  <p188:author id="{819C7DAB-7BE7-8A40-68E6-5B7BFF2211C7}" name="Emily Cherry" initials="EC" userId="S::emily@bikeabilitytrust.org::6a28ebec-8d42-4138-bd00-18de02c1085f"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7F7FA"/>
    <a:srgbClr val="FFF5E7"/>
    <a:srgbClr val="FFE8E7"/>
    <a:srgbClr val="EAFA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960989-7BF5-FF0B-34F3-94EBF0E42038}" v="16" dt="2024-03-12T14:01:27.1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comments/modernComment_107_8FCA136.xml><?xml version="1.0" encoding="utf-8"?>
<p188:cmLst xmlns:a="http://schemas.openxmlformats.org/drawingml/2006/main" xmlns:r="http://schemas.openxmlformats.org/officeDocument/2006/relationships" xmlns:p188="http://schemas.microsoft.com/office/powerpoint/2018/8/main">
  <p188:cm id="{ADD584B8-06D9-4FCE-81C8-582A47426201}" authorId="{819C7DAB-7BE7-8A40-68E6-5B7BFF2211C7}" status="resolved" created="2024-01-30T07:58:44.218" complete="100000">
    <ac:deMkLst xmlns:ac="http://schemas.microsoft.com/office/drawing/2013/main/command">
      <pc:docMk xmlns:pc="http://schemas.microsoft.com/office/powerpoint/2013/main/command"/>
      <pc:sldMk xmlns:pc="http://schemas.microsoft.com/office/powerpoint/2013/main/command" cId="150774070" sldId="263"/>
      <ac:spMk id="3" creationId="{D819A83C-2AB1-4B16-B249-C927C80D64AB}"/>
    </ac:deMkLst>
    <p188:txBody>
      <a:bodyPr/>
      <a:lstStyle/>
      <a:p>
        <a:r>
          <a:rPr lang="en-US"/>
          <a:t>[@Josie Walker] can I suggest changing the order here? I think its important to start with 7 first, then 6 before you move onto the what and how. Setting the context of why we need to report is critical it feels like to me?</a:t>
        </a:r>
      </a:p>
    </p188:txBody>
    <p188:extLst>
      <p:ext xmlns:p="http://schemas.openxmlformats.org/presentationml/2006/main" uri="{57CB4572-C831-44C2-8A1C-0ADB6CCDFE69}">
        <p223:reactions xmlns:p223="http://schemas.microsoft.com/office/powerpoint/2022/03/main">
          <p223:rxn type="👍">
            <p223:instance time="2024-01-30T08:52:35.239" authorId="{6DC2BC2A-6B46-8148-ADF2-C08A76FE2D6E}"/>
          </p223:rxn>
        </p223:reactions>
      </p:ext>
    </p188:extLst>
  </p188:cm>
</p188:cmLst>
</file>

<file path=ppt/comments/modernComment_148_BFA109AA.xml><?xml version="1.0" encoding="utf-8"?>
<p188:cmLst xmlns:a="http://schemas.openxmlformats.org/drawingml/2006/main" xmlns:r="http://schemas.openxmlformats.org/officeDocument/2006/relationships" xmlns:p188="http://schemas.microsoft.com/office/powerpoint/2018/8/main">
  <p188:cm id="{70B1F296-CD82-49A4-BF7A-10DAAD81154A}" authorId="{819C7DAB-7BE7-8A40-68E6-5B7BFF2211C7}" created="2024-01-30T08:37:20.712">
    <pc:sldMkLst xmlns:pc="http://schemas.microsoft.com/office/powerpoint/2013/main/command">
      <pc:docMk/>
      <pc:sldMk cId="3215002026" sldId="328"/>
    </pc:sldMkLst>
    <p188:replyLst>
      <p188:reply id="{39D4EF25-E527-484D-95AC-DB73E586CB92}" authorId="{6DC2BC2A-6B46-8148-ADF2-C08A76FE2D6E}" created="2024-01-30T08:56:31.357">
        <p188:txBody>
          <a:bodyPr/>
          <a:lstStyle/>
          <a:p>
            <a:r>
              <a:rPr lang="en-US"/>
              <a:t>[@Emily Cherry] no she is not covering this but has given me this information</a:t>
            </a:r>
          </a:p>
        </p188:txBody>
      </p188:reply>
    </p188:replyLst>
    <p188:txBody>
      <a:bodyPr/>
      <a:lstStyle/>
      <a:p>
        <a:r>
          <a:rPr lang="en-US"/>
          <a:t>are these the bits that Kizzy is doing?</a:t>
        </a:r>
      </a:p>
    </p188:txBody>
  </p188:cm>
  <p188:cm id="{60F1A452-A617-4C29-949F-59FAA37E1B54}" authorId="{819C7DAB-7BE7-8A40-68E6-5B7BFF2211C7}" status="resolved" created="2024-01-30T08:38:00.213" complete="100000">
    <ac:deMkLst xmlns:ac="http://schemas.microsoft.com/office/drawing/2013/main/command">
      <pc:docMk xmlns:pc="http://schemas.microsoft.com/office/powerpoint/2013/main/command"/>
      <pc:sldMk xmlns:pc="http://schemas.microsoft.com/office/powerpoint/2013/main/command" cId="3215002026" sldId="328"/>
      <ac:spMk id="3" creationId="{6A5CE5D6-A4B5-FA59-065A-BF062F72ECBD}"/>
    </ac:deMkLst>
    <p188:txBody>
      <a:bodyPr/>
      <a:lstStyle/>
      <a:p>
        <a:r>
          <a:rPr lang="en-US"/>
          <a:t>Learning from near misses can be very useful though so although we are not compelling them to report it might help others if they learned something? </a:t>
        </a:r>
      </a:p>
    </p188:txBody>
    <p188:extLst>
      <p:ext xmlns:p="http://schemas.openxmlformats.org/presentationml/2006/main" uri="{57CB4572-C831-44C2-8A1C-0ADB6CCDFE69}">
        <p223:reactions xmlns:p223="http://schemas.microsoft.com/office/powerpoint/2022/03/main">
          <p223:rxn type="👍">
            <p223:instance time="2024-01-30T08:58:12.001" authorId="{6DC2BC2A-6B46-8148-ADF2-C08A76FE2D6E}"/>
          </p223:rxn>
        </p223:reactions>
      </p:ext>
    </p188:extLst>
  </p188:cm>
  <p188:cm id="{8A462E81-AA2D-40BC-824A-7FE2C617734A}" authorId="{819C7DAB-7BE7-8A40-68E6-5B7BFF2211C7}" status="resolved" created="2024-01-30T08:38:26.151" complete="100000">
    <ac:deMkLst xmlns:ac="http://schemas.microsoft.com/office/drawing/2013/main/command">
      <pc:docMk xmlns:pc="http://schemas.microsoft.com/office/powerpoint/2013/main/command"/>
      <pc:sldMk xmlns:pc="http://schemas.microsoft.com/office/powerpoint/2013/main/command" cId="3215002026" sldId="328"/>
      <ac:spMk id="3" creationId="{6A5CE5D6-A4B5-FA59-065A-BF062F72ECBD}"/>
    </ac:deMkLst>
    <p188:txBody>
      <a:bodyPr/>
      <a:lstStyle/>
      <a:p>
        <a:r>
          <a:rPr lang="en-US"/>
          <a:t>Should we also mention near miss logs are looked at in EQA?</a:t>
        </a:r>
      </a:p>
    </p188:txBody>
    <p188:extLst>
      <p:ext xmlns:p="http://schemas.openxmlformats.org/presentationml/2006/main" uri="{57CB4572-C831-44C2-8A1C-0ADB6CCDFE69}">
        <p223:reactions xmlns:p223="http://schemas.microsoft.com/office/powerpoint/2022/03/main">
          <p223:rxn type="👍">
            <p223:instance time="2024-01-30T08:58:13.845" authorId="{6DC2BC2A-6B46-8148-ADF2-C08A76FE2D6E}"/>
          </p223:rxn>
        </p223:reactions>
      </p:ext>
    </p188:extLst>
  </p188:cm>
</p188:cmLst>
</file>

<file path=ppt/comments/modernComment_14B_8A999E10.xml><?xml version="1.0" encoding="utf-8"?>
<p188:cmLst xmlns:a="http://schemas.openxmlformats.org/drawingml/2006/main" xmlns:r="http://schemas.openxmlformats.org/officeDocument/2006/relationships" xmlns:p188="http://schemas.microsoft.com/office/powerpoint/2018/8/main">
  <p188:cm id="{690D40A2-06A5-4626-A8C1-7C0E4FFE3E69}" authorId="{819C7DAB-7BE7-8A40-68E6-5B7BFF2211C7}" status="resolved" created="2024-01-30T08:17:36.050" complete="100000">
    <ac:deMkLst xmlns:ac="http://schemas.microsoft.com/office/drawing/2013/main/command">
      <pc:docMk xmlns:pc="http://schemas.microsoft.com/office/powerpoint/2013/main/command"/>
      <pc:sldMk xmlns:pc="http://schemas.microsoft.com/office/powerpoint/2013/main/command" cId="2325323280" sldId="331"/>
      <ac:spMk id="2" creationId="{9479F7C2-E772-73F0-79A2-3D4A59211270}"/>
    </ac:deMkLst>
    <p188:txBody>
      <a:bodyPr/>
      <a:lstStyle/>
      <a:p>
        <a:r>
          <a:rPr lang="en-US"/>
          <a:t>[@Josie Walker]  I think it needs a slide here on how we support and the process. Eg issue a SI form and ask you to complete, set up media monitoring alters , give you agreed lines for media etc - these are the things to raise awareness with industry about how we support. </a:t>
        </a:r>
      </a:p>
    </p188:txBody>
    <p188:extLst>
      <p:ext xmlns:p="http://schemas.openxmlformats.org/presentationml/2006/main" uri="{57CB4572-C831-44C2-8A1C-0ADB6CCDFE69}">
        <p223:reactions xmlns:p223="http://schemas.microsoft.com/office/powerpoint/2022/03/main">
          <p223:rxn type="👍">
            <p223:instance time="2024-01-30T09:03:58.247" authorId="{6DC2BC2A-6B46-8148-ADF2-C08A76FE2D6E}"/>
          </p223:rxn>
        </p223:reactions>
      </p:ext>
    </p188:extLst>
  </p188:cm>
</p188:cmLst>
</file>

<file path=ppt/comments/modernComment_14C_BE815AF8.xml><?xml version="1.0" encoding="utf-8"?>
<p188:cmLst xmlns:a="http://schemas.openxmlformats.org/drawingml/2006/main" xmlns:r="http://schemas.openxmlformats.org/officeDocument/2006/relationships" xmlns:p188="http://schemas.microsoft.com/office/powerpoint/2018/8/main">
  <p188:cm id="{BD63304F-7EB5-421F-AAF8-826F33ADB548}" authorId="{819C7DAB-7BE7-8A40-68E6-5B7BFF2211C7}" status="resolved" created="2024-01-30T08:36:41.054" complete="100000">
    <ac:deMkLst xmlns:ac="http://schemas.microsoft.com/office/drawing/2013/main/command">
      <pc:docMk xmlns:pc="http://schemas.microsoft.com/office/powerpoint/2013/main/command"/>
      <pc:sldMk xmlns:pc="http://schemas.microsoft.com/office/powerpoint/2013/main/command" cId="3196148472" sldId="332"/>
      <ac:spMk id="3" creationId="{3F1F3D50-2A4F-3068-BA4A-5AB5F07B1285}"/>
    </ac:deMkLst>
    <p188:txBody>
      <a:bodyPr/>
      <a:lstStyle/>
      <a:p>
        <a:r>
          <a:rPr lang="en-US"/>
          <a:t>suggested a quick recap - but maybe some design work would be good!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2B890B-079F-4BA1-2FC9-69F79759A2C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A558809-78B1-AE70-0334-D46F82705A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70E2DF-8482-4094-8F6D-CB11BCFAEF35}" type="datetimeFigureOut">
              <a:rPr lang="en-GB" smtClean="0"/>
              <a:t>28/03/2024</a:t>
            </a:fld>
            <a:endParaRPr lang="en-GB"/>
          </a:p>
        </p:txBody>
      </p:sp>
      <p:sp>
        <p:nvSpPr>
          <p:cNvPr id="4" name="Footer Placeholder 3">
            <a:extLst>
              <a:ext uri="{FF2B5EF4-FFF2-40B4-BE49-F238E27FC236}">
                <a16:creationId xmlns:a16="http://schemas.microsoft.com/office/drawing/2014/main" id="{06F74C74-C39F-DE5E-53A1-FFC239D59A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9441D7E-D110-BD2F-F1BC-3833C38B9B0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7CA283-DC79-45AE-9AC2-93759FCA75AC}" type="slidenum">
              <a:rPr lang="en-GB" smtClean="0"/>
              <a:t>‹#›</a:t>
            </a:fld>
            <a:endParaRPr lang="en-GB"/>
          </a:p>
        </p:txBody>
      </p:sp>
    </p:spTree>
    <p:extLst>
      <p:ext uri="{BB962C8B-B14F-4D97-AF65-F5344CB8AC3E}">
        <p14:creationId xmlns:p14="http://schemas.microsoft.com/office/powerpoint/2010/main" val="441274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ver">
    <p:spTree>
      <p:nvGrpSpPr>
        <p:cNvPr id="1" name=""/>
        <p:cNvGrpSpPr/>
        <p:nvPr/>
      </p:nvGrpSpPr>
      <p:grpSpPr>
        <a:xfrm>
          <a:off x="0" y="0"/>
          <a:ext cx="0" cy="0"/>
          <a:chOff x="0" y="0"/>
          <a:chExt cx="0" cy="0"/>
        </a:xfrm>
      </p:grpSpPr>
      <p:pic>
        <p:nvPicPr>
          <p:cNvPr id="3" name="Picture 2" descr="Logo&#10;&#10;Description automatically generated with low confidence">
            <a:extLst>
              <a:ext uri="{FF2B5EF4-FFF2-40B4-BE49-F238E27FC236}">
                <a16:creationId xmlns:a16="http://schemas.microsoft.com/office/drawing/2014/main" id="{EAFF5408-5D1F-21F5-4CE4-5952726343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0" y="2058301"/>
            <a:ext cx="6096000" cy="2741397"/>
          </a:xfrm>
          <a:prstGeom prst="rect">
            <a:avLst/>
          </a:prstGeom>
        </p:spPr>
      </p:pic>
    </p:spTree>
    <p:extLst>
      <p:ext uri="{BB962C8B-B14F-4D97-AF65-F5344CB8AC3E}">
        <p14:creationId xmlns:p14="http://schemas.microsoft.com/office/powerpoint/2010/main" val="179553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297500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D745DAD-439E-A9E1-C773-AAE81DA703FD}"/>
              </a:ext>
            </a:extLst>
          </p:cNvPr>
          <p:cNvSpPr/>
          <p:nvPr userDrawn="1"/>
        </p:nvSpPr>
        <p:spPr>
          <a:xfrm>
            <a:off x="0" y="5776810"/>
            <a:ext cx="12192000" cy="1081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pic>
        <p:nvPicPr>
          <p:cNvPr id="4" name="Picture 3" descr="Logo&#10;&#10;Description automatically generated with low confidence">
            <a:extLst>
              <a:ext uri="{FF2B5EF4-FFF2-40B4-BE49-F238E27FC236}">
                <a16:creationId xmlns:a16="http://schemas.microsoft.com/office/drawing/2014/main" id="{E4C38B72-3B10-B8D5-F252-B63ED99F9B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4021098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023B3E7F-781E-853B-A4A1-31F55226CC8E}"/>
              </a:ext>
            </a:extLst>
          </p:cNvPr>
          <p:cNvSpPr/>
          <p:nvPr userDrawn="1"/>
        </p:nvSpPr>
        <p:spPr>
          <a:xfrm>
            <a:off x="0" y="5776810"/>
            <a:ext cx="12192000" cy="1081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84D799E9-D6BE-B43B-7A1A-3797EE3844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925604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876843"/>
            <a:ext cx="12192000" cy="39811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79193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2 x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52F3F4-DE66-CA9D-3BED-147767F2F97D}"/>
              </a:ext>
            </a:extLst>
          </p:cNvPr>
          <p:cNvSpPr/>
          <p:nvPr userDrawn="1"/>
        </p:nvSpPr>
        <p:spPr>
          <a:xfrm>
            <a:off x="-1" y="0"/>
            <a:ext cx="773723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256600"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256602"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329512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777317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380531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3897923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655141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382057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9683619-93D0-410A-BA19-4810EA992362}"/>
              </a:ext>
            </a:extLst>
          </p:cNvPr>
          <p:cNvSpPr>
            <a:spLocks noGrp="1"/>
          </p:cNvSpPr>
          <p:nvPr>
            <p:ph type="subTitle" idx="1" hasCustomPrompt="1"/>
          </p:nvPr>
        </p:nvSpPr>
        <p:spPr>
          <a:xfrm>
            <a:off x="1524000" y="4454294"/>
            <a:ext cx="9155084" cy="48075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your subtitle here</a:t>
            </a: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1524001" y="3568296"/>
            <a:ext cx="9155084" cy="987079"/>
          </a:xfrm>
          <a:prstGeom prst="rect">
            <a:avLst/>
          </a:prstGeom>
        </p:spPr>
        <p:txBody>
          <a:bodyPr/>
          <a:lstStyle>
            <a:lvl1pPr algn="ctr">
              <a:defRPr>
                <a:solidFill>
                  <a:schemeClr val="tx1"/>
                </a:solidFill>
              </a:defRPr>
            </a:lvl1pPr>
          </a:lstStyle>
          <a:p>
            <a:r>
              <a:rPr lang="en-US"/>
              <a:t>Click to add your title here</a:t>
            </a:r>
            <a:endParaRPr lang="en-GB"/>
          </a:p>
        </p:txBody>
      </p:sp>
      <p:pic>
        <p:nvPicPr>
          <p:cNvPr id="2" name="Picture 1" descr="Logo&#10;&#10;Description automatically generated with low confidence">
            <a:extLst>
              <a:ext uri="{FF2B5EF4-FFF2-40B4-BE49-F238E27FC236}">
                <a16:creationId xmlns:a16="http://schemas.microsoft.com/office/drawing/2014/main" id="{7FB5BF94-216D-E29A-4EB9-3CA65BB746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1797" y="1388171"/>
            <a:ext cx="4228407" cy="1901533"/>
          </a:xfrm>
          <a:prstGeom prst="rect">
            <a:avLst/>
          </a:prstGeom>
        </p:spPr>
      </p:pic>
    </p:spTree>
    <p:extLst>
      <p:ext uri="{BB962C8B-B14F-4D97-AF65-F5344CB8AC3E}">
        <p14:creationId xmlns:p14="http://schemas.microsoft.com/office/powerpoint/2010/main" val="4089235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A883144E-245C-34D4-4221-D9B1F5181CFE}"/>
              </a:ext>
            </a:extLst>
          </p:cNvPr>
          <p:cNvSpPr/>
          <p:nvPr userDrawn="1"/>
        </p:nvSpPr>
        <p:spPr>
          <a:xfrm>
            <a:off x="0" y="5776810"/>
            <a:ext cx="12192000" cy="10811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EF561C79-2DB5-C768-1F8D-04F1B3C5F2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3706760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AC0B7A66-CC74-F065-9709-8F52FC5C5CA8}"/>
              </a:ext>
            </a:extLst>
          </p:cNvPr>
          <p:cNvSpPr/>
          <p:nvPr userDrawn="1"/>
        </p:nvSpPr>
        <p:spPr>
          <a:xfrm>
            <a:off x="0" y="5776810"/>
            <a:ext cx="12192000" cy="10811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5F8E9865-D8B7-371F-5D10-68656EF133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2692827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2011"/>
            <a:ext cx="12192000" cy="4009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175117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3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C8BCDB7-6582-84E1-E423-86447C10AF34}"/>
              </a:ext>
            </a:extLst>
          </p:cNvPr>
          <p:cNvSpPr/>
          <p:nvPr userDrawn="1"/>
        </p:nvSpPr>
        <p:spPr>
          <a:xfrm>
            <a:off x="-1" y="0"/>
            <a:ext cx="773723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312871"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312873"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15423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4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25443085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3211490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6167262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31681780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16428724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2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BED086FD-75CD-C8C5-515E-6CB1593E67A5}"/>
              </a:ext>
            </a:extLst>
          </p:cNvPr>
          <p:cNvSpPr/>
          <p:nvPr userDrawn="1"/>
        </p:nvSpPr>
        <p:spPr>
          <a:xfrm>
            <a:off x="0" y="5776810"/>
            <a:ext cx="12192000" cy="10811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AF82E39C-473D-7E54-68B3-8C05EC35E2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613315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31867088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5CCDB6C9-AFBF-3AA9-B1D3-F69B5359CCD1}"/>
              </a:ext>
            </a:extLst>
          </p:cNvPr>
          <p:cNvSpPr/>
          <p:nvPr userDrawn="1"/>
        </p:nvSpPr>
        <p:spPr>
          <a:xfrm>
            <a:off x="0" y="5776810"/>
            <a:ext cx="12192000" cy="10811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BD592B69-1A2D-7CB8-DE5D-87369FFB00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94840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2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9046"/>
            <a:ext cx="12192000" cy="3938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9020307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D8D276-BAFA-F5B6-5D98-6CA87E416FE5}"/>
              </a:ext>
            </a:extLst>
          </p:cNvPr>
          <p:cNvSpPr/>
          <p:nvPr userDrawn="1"/>
        </p:nvSpPr>
        <p:spPr>
          <a:xfrm>
            <a:off x="-1" y="0"/>
            <a:ext cx="7737232"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425413"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425415"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8509685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5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23020936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4219178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9627330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15312844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29328257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3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BED086FD-75CD-C8C5-515E-6CB1593E67A5}"/>
              </a:ext>
            </a:extLst>
          </p:cNvPr>
          <p:cNvSpPr/>
          <p:nvPr userDrawn="1"/>
        </p:nvSpPr>
        <p:spPr>
          <a:xfrm>
            <a:off x="0" y="5776810"/>
            <a:ext cx="12192000" cy="10811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AF82E39C-473D-7E54-68B3-8C05EC35E2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4954527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5CCDB6C9-AFBF-3AA9-B1D3-F69B5359CCD1}"/>
              </a:ext>
            </a:extLst>
          </p:cNvPr>
          <p:cNvSpPr/>
          <p:nvPr userDrawn="1"/>
        </p:nvSpPr>
        <p:spPr>
          <a:xfrm>
            <a:off x="0" y="5776810"/>
            <a:ext cx="12192000" cy="10811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BD592B69-1A2D-7CB8-DE5D-87369FFB00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14166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26836955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6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9046"/>
            <a:ext cx="12192000" cy="39389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034080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2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D8D276-BAFA-F5B6-5D98-6CA87E416FE5}"/>
              </a:ext>
            </a:extLst>
          </p:cNvPr>
          <p:cNvSpPr/>
          <p:nvPr userDrawn="1"/>
        </p:nvSpPr>
        <p:spPr>
          <a:xfrm>
            <a:off x="-1" y="0"/>
            <a:ext cx="7737232"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425413"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425415"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7485284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7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4926923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2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42154651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5114869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29414442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15176492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Facts &amp; Column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A15221B-531B-8A1F-0D71-7797AC884C53}"/>
              </a:ext>
            </a:extLst>
          </p:cNvPr>
          <p:cNvSpPr/>
          <p:nvPr userDrawn="1"/>
        </p:nvSpPr>
        <p:spPr>
          <a:xfrm>
            <a:off x="0" y="1603716"/>
            <a:ext cx="3214468" cy="52542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9C5D8377-CF38-8583-BFD5-B27C749BC5E6}"/>
              </a:ext>
            </a:extLst>
          </p:cNvPr>
          <p:cNvSpPr/>
          <p:nvPr userDrawn="1"/>
        </p:nvSpPr>
        <p:spPr>
          <a:xfrm>
            <a:off x="3214468" y="1603716"/>
            <a:ext cx="2881532" cy="52542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A955318C-22D1-5DA8-494F-E538E04CFFB6}"/>
              </a:ext>
            </a:extLst>
          </p:cNvPr>
          <p:cNvSpPr/>
          <p:nvPr userDrawn="1"/>
        </p:nvSpPr>
        <p:spPr>
          <a:xfrm>
            <a:off x="6098220" y="1603716"/>
            <a:ext cx="2881532" cy="525428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E610BE4-C809-9FA0-D3EA-318916DF6BE4}"/>
              </a:ext>
            </a:extLst>
          </p:cNvPr>
          <p:cNvSpPr/>
          <p:nvPr userDrawn="1"/>
        </p:nvSpPr>
        <p:spPr>
          <a:xfrm>
            <a:off x="8981046" y="1603716"/>
            <a:ext cx="3210954" cy="52542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447849" y="475831"/>
            <a:ext cx="11296302" cy="811668"/>
          </a:xfrm>
          <a:prstGeom prst="rect">
            <a:avLst/>
          </a:prstGeom>
        </p:spPr>
        <p:txBody>
          <a:bodyPr/>
          <a:lstStyle>
            <a:lvl1pPr>
              <a:defRPr/>
            </a:lvl1pPr>
          </a:lstStyle>
          <a:p>
            <a:r>
              <a:rPr lang="en-US"/>
              <a:t>Click to add your title here</a:t>
            </a:r>
            <a:endParaRPr lang="en-GB"/>
          </a:p>
        </p:txBody>
      </p:sp>
      <p:sp>
        <p:nvSpPr>
          <p:cNvPr id="7" name="Content Placeholder 6">
            <a:extLst>
              <a:ext uri="{FF2B5EF4-FFF2-40B4-BE49-F238E27FC236}">
                <a16:creationId xmlns:a16="http://schemas.microsoft.com/office/drawing/2014/main" id="{88F78550-3E82-4AA0-B28D-62A0E890FA74}"/>
              </a:ext>
            </a:extLst>
          </p:cNvPr>
          <p:cNvSpPr>
            <a:spLocks noGrp="1"/>
          </p:cNvSpPr>
          <p:nvPr>
            <p:ph sz="quarter" idx="25" hasCustomPrompt="1"/>
          </p:nvPr>
        </p:nvSpPr>
        <p:spPr>
          <a:xfrm>
            <a:off x="447849"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28" name="Content Placeholder 6">
            <a:extLst>
              <a:ext uri="{FF2B5EF4-FFF2-40B4-BE49-F238E27FC236}">
                <a16:creationId xmlns:a16="http://schemas.microsoft.com/office/drawing/2014/main" id="{79AD0455-9318-4ADF-814A-B064A20EA54C}"/>
              </a:ext>
            </a:extLst>
          </p:cNvPr>
          <p:cNvSpPr>
            <a:spLocks noGrp="1"/>
          </p:cNvSpPr>
          <p:nvPr>
            <p:ph sz="quarter" idx="26" hasCustomPrompt="1"/>
          </p:nvPr>
        </p:nvSpPr>
        <p:spPr>
          <a:xfrm>
            <a:off x="3331788"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29" name="Content Placeholder 6">
            <a:extLst>
              <a:ext uri="{FF2B5EF4-FFF2-40B4-BE49-F238E27FC236}">
                <a16:creationId xmlns:a16="http://schemas.microsoft.com/office/drawing/2014/main" id="{3A06F7EF-3EFB-4311-B4A9-510BF26E1974}"/>
              </a:ext>
            </a:extLst>
          </p:cNvPr>
          <p:cNvSpPr>
            <a:spLocks noGrp="1"/>
          </p:cNvSpPr>
          <p:nvPr>
            <p:ph sz="quarter" idx="27" hasCustomPrompt="1"/>
          </p:nvPr>
        </p:nvSpPr>
        <p:spPr>
          <a:xfrm>
            <a:off x="6215727"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37" name="Content Placeholder 6">
            <a:extLst>
              <a:ext uri="{FF2B5EF4-FFF2-40B4-BE49-F238E27FC236}">
                <a16:creationId xmlns:a16="http://schemas.microsoft.com/office/drawing/2014/main" id="{835768F8-2A74-498F-81EF-3EA50A6616C3}"/>
              </a:ext>
            </a:extLst>
          </p:cNvPr>
          <p:cNvSpPr>
            <a:spLocks noGrp="1"/>
          </p:cNvSpPr>
          <p:nvPr>
            <p:ph sz="quarter" idx="28" hasCustomPrompt="1"/>
          </p:nvPr>
        </p:nvSpPr>
        <p:spPr>
          <a:xfrm>
            <a:off x="9099665" y="1943600"/>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447849"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0" name="Content Placeholder 2">
            <a:extLst>
              <a:ext uri="{FF2B5EF4-FFF2-40B4-BE49-F238E27FC236}">
                <a16:creationId xmlns:a16="http://schemas.microsoft.com/office/drawing/2014/main" id="{65E8B723-AB26-409D-84CF-EA52BD24B67C}"/>
              </a:ext>
            </a:extLst>
          </p:cNvPr>
          <p:cNvSpPr>
            <a:spLocks noGrp="1"/>
          </p:cNvSpPr>
          <p:nvPr>
            <p:ph idx="29" hasCustomPrompt="1"/>
          </p:nvPr>
        </p:nvSpPr>
        <p:spPr>
          <a:xfrm>
            <a:off x="3331788"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2" name="Content Placeholder 2">
            <a:extLst>
              <a:ext uri="{FF2B5EF4-FFF2-40B4-BE49-F238E27FC236}">
                <a16:creationId xmlns:a16="http://schemas.microsoft.com/office/drawing/2014/main" id="{499D87FD-9870-4ED8-9B52-8647D1CE797C}"/>
              </a:ext>
            </a:extLst>
          </p:cNvPr>
          <p:cNvSpPr>
            <a:spLocks noGrp="1"/>
          </p:cNvSpPr>
          <p:nvPr>
            <p:ph idx="30" hasCustomPrompt="1"/>
          </p:nvPr>
        </p:nvSpPr>
        <p:spPr>
          <a:xfrm>
            <a:off x="6215727"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4" name="Content Placeholder 2">
            <a:extLst>
              <a:ext uri="{FF2B5EF4-FFF2-40B4-BE49-F238E27FC236}">
                <a16:creationId xmlns:a16="http://schemas.microsoft.com/office/drawing/2014/main" id="{BAF3518B-4B75-4980-9D9C-ABA848507E84}"/>
              </a:ext>
            </a:extLst>
          </p:cNvPr>
          <p:cNvSpPr>
            <a:spLocks noGrp="1"/>
          </p:cNvSpPr>
          <p:nvPr>
            <p:ph idx="31" hasCustomPrompt="1"/>
          </p:nvPr>
        </p:nvSpPr>
        <p:spPr>
          <a:xfrm>
            <a:off x="9099665" y="4142935"/>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6" name="Content Placeholder 6">
            <a:extLst>
              <a:ext uri="{FF2B5EF4-FFF2-40B4-BE49-F238E27FC236}">
                <a16:creationId xmlns:a16="http://schemas.microsoft.com/office/drawing/2014/main" id="{2FD088E6-66F3-4231-A0E9-D6F082145462}"/>
              </a:ext>
            </a:extLst>
          </p:cNvPr>
          <p:cNvSpPr>
            <a:spLocks noGrp="1"/>
          </p:cNvSpPr>
          <p:nvPr>
            <p:ph sz="quarter" idx="32" hasCustomPrompt="1"/>
          </p:nvPr>
        </p:nvSpPr>
        <p:spPr>
          <a:xfrm>
            <a:off x="447849"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7" name="Content Placeholder 6">
            <a:extLst>
              <a:ext uri="{FF2B5EF4-FFF2-40B4-BE49-F238E27FC236}">
                <a16:creationId xmlns:a16="http://schemas.microsoft.com/office/drawing/2014/main" id="{5261D5F0-5A9F-4514-BE94-028B71F17129}"/>
              </a:ext>
            </a:extLst>
          </p:cNvPr>
          <p:cNvSpPr>
            <a:spLocks noGrp="1"/>
          </p:cNvSpPr>
          <p:nvPr>
            <p:ph sz="quarter" idx="33" hasCustomPrompt="1"/>
          </p:nvPr>
        </p:nvSpPr>
        <p:spPr>
          <a:xfrm>
            <a:off x="3331788"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8" name="Content Placeholder 6">
            <a:extLst>
              <a:ext uri="{FF2B5EF4-FFF2-40B4-BE49-F238E27FC236}">
                <a16:creationId xmlns:a16="http://schemas.microsoft.com/office/drawing/2014/main" id="{A7708623-CA87-4466-BED0-3387AD16F9A5}"/>
              </a:ext>
            </a:extLst>
          </p:cNvPr>
          <p:cNvSpPr>
            <a:spLocks noGrp="1"/>
          </p:cNvSpPr>
          <p:nvPr>
            <p:ph sz="quarter" idx="34" hasCustomPrompt="1"/>
          </p:nvPr>
        </p:nvSpPr>
        <p:spPr>
          <a:xfrm>
            <a:off x="6215727"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9" name="Content Placeholder 6">
            <a:extLst>
              <a:ext uri="{FF2B5EF4-FFF2-40B4-BE49-F238E27FC236}">
                <a16:creationId xmlns:a16="http://schemas.microsoft.com/office/drawing/2014/main" id="{F7C558ED-B81F-4B2F-BEC2-E2402C4D33A8}"/>
              </a:ext>
            </a:extLst>
          </p:cNvPr>
          <p:cNvSpPr>
            <a:spLocks noGrp="1"/>
          </p:cNvSpPr>
          <p:nvPr>
            <p:ph sz="quarter" idx="35" hasCustomPrompt="1"/>
          </p:nvPr>
        </p:nvSpPr>
        <p:spPr>
          <a:xfrm>
            <a:off x="9099665" y="2986285"/>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Tree>
    <p:extLst>
      <p:ext uri="{BB962C8B-B14F-4D97-AF65-F5344CB8AC3E}">
        <p14:creationId xmlns:p14="http://schemas.microsoft.com/office/powerpoint/2010/main" val="16945627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Images &amp;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38E15-6CF1-A867-7A6D-3C320EDBE323}"/>
              </a:ext>
            </a:extLst>
          </p:cNvPr>
          <p:cNvSpPr/>
          <p:nvPr userDrawn="1"/>
        </p:nvSpPr>
        <p:spPr>
          <a:xfrm>
            <a:off x="0" y="1723292"/>
            <a:ext cx="3214468" cy="51347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A8EEEAD0-1FCD-EAAD-91F5-51701BC61252}"/>
              </a:ext>
            </a:extLst>
          </p:cNvPr>
          <p:cNvSpPr/>
          <p:nvPr userDrawn="1"/>
        </p:nvSpPr>
        <p:spPr>
          <a:xfrm>
            <a:off x="3214468" y="1723292"/>
            <a:ext cx="2881532" cy="51347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A190A054-B597-7E98-FB90-C493396D3068}"/>
              </a:ext>
            </a:extLst>
          </p:cNvPr>
          <p:cNvSpPr/>
          <p:nvPr userDrawn="1"/>
        </p:nvSpPr>
        <p:spPr>
          <a:xfrm>
            <a:off x="6098220" y="1723292"/>
            <a:ext cx="2881532" cy="51347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929BD33A-B00E-0579-F1DB-EDE2E34E00C5}"/>
              </a:ext>
            </a:extLst>
          </p:cNvPr>
          <p:cNvSpPr/>
          <p:nvPr userDrawn="1"/>
        </p:nvSpPr>
        <p:spPr>
          <a:xfrm>
            <a:off x="8981046" y="1723292"/>
            <a:ext cx="3210954" cy="51347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447849" y="365126"/>
            <a:ext cx="11296302" cy="970694"/>
          </a:xfrm>
          <a:prstGeom prst="rect">
            <a:avLst/>
          </a:prstGeom>
        </p:spPr>
        <p:txBody>
          <a:bodyPr/>
          <a:lstStyle>
            <a:lvl1pPr>
              <a:defRPr/>
            </a:lvl1pPr>
          </a:lstStyle>
          <a:p>
            <a:r>
              <a:rPr lang="en-US"/>
              <a:t>Click to add your title here</a:t>
            </a:r>
            <a:endParaRPr lang="en-GB"/>
          </a:p>
        </p:txBody>
      </p:sp>
      <p:sp>
        <p:nvSpPr>
          <p:cNvPr id="5" name="Picture Placeholder 4">
            <a:extLst>
              <a:ext uri="{FF2B5EF4-FFF2-40B4-BE49-F238E27FC236}">
                <a16:creationId xmlns:a16="http://schemas.microsoft.com/office/drawing/2014/main" id="{4FF8492C-F283-40D2-B32D-6F055ABB6D67}"/>
              </a:ext>
            </a:extLst>
          </p:cNvPr>
          <p:cNvSpPr>
            <a:spLocks noGrp="1"/>
          </p:cNvSpPr>
          <p:nvPr>
            <p:ph type="pic" sz="quarter" idx="21" hasCustomPrompt="1"/>
          </p:nvPr>
        </p:nvSpPr>
        <p:spPr>
          <a:xfrm>
            <a:off x="447849" y="1482074"/>
            <a:ext cx="2644486"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3" name="Picture Placeholder 4">
            <a:extLst>
              <a:ext uri="{FF2B5EF4-FFF2-40B4-BE49-F238E27FC236}">
                <a16:creationId xmlns:a16="http://schemas.microsoft.com/office/drawing/2014/main" id="{DA34667E-4429-4BED-8411-A5CFD0704FBA}"/>
              </a:ext>
            </a:extLst>
          </p:cNvPr>
          <p:cNvSpPr>
            <a:spLocks noGrp="1"/>
          </p:cNvSpPr>
          <p:nvPr>
            <p:ph type="pic" sz="quarter" idx="22" hasCustomPrompt="1"/>
          </p:nvPr>
        </p:nvSpPr>
        <p:spPr>
          <a:xfrm>
            <a:off x="3331787" y="1482074"/>
            <a:ext cx="2644300"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4" name="Picture Placeholder 4">
            <a:extLst>
              <a:ext uri="{FF2B5EF4-FFF2-40B4-BE49-F238E27FC236}">
                <a16:creationId xmlns:a16="http://schemas.microsoft.com/office/drawing/2014/main" id="{ABC1222D-43AE-4BFC-8910-D9F82CA13B60}"/>
              </a:ext>
            </a:extLst>
          </p:cNvPr>
          <p:cNvSpPr>
            <a:spLocks noGrp="1"/>
          </p:cNvSpPr>
          <p:nvPr>
            <p:ph type="pic" sz="quarter" idx="23" hasCustomPrompt="1"/>
          </p:nvPr>
        </p:nvSpPr>
        <p:spPr>
          <a:xfrm>
            <a:off x="6215914" y="1482074"/>
            <a:ext cx="2644299"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5" name="Picture Placeholder 4">
            <a:extLst>
              <a:ext uri="{FF2B5EF4-FFF2-40B4-BE49-F238E27FC236}">
                <a16:creationId xmlns:a16="http://schemas.microsoft.com/office/drawing/2014/main" id="{13429C7F-3BA9-4FF6-A512-D7D83D97ADCF}"/>
              </a:ext>
            </a:extLst>
          </p:cNvPr>
          <p:cNvSpPr>
            <a:spLocks noGrp="1"/>
          </p:cNvSpPr>
          <p:nvPr>
            <p:ph type="pic" sz="quarter" idx="24" hasCustomPrompt="1"/>
          </p:nvPr>
        </p:nvSpPr>
        <p:spPr>
          <a:xfrm>
            <a:off x="9099663" y="1482074"/>
            <a:ext cx="2644299"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7" name="Content Placeholder 6">
            <a:extLst>
              <a:ext uri="{FF2B5EF4-FFF2-40B4-BE49-F238E27FC236}">
                <a16:creationId xmlns:a16="http://schemas.microsoft.com/office/drawing/2014/main" id="{88F78550-3E82-4AA0-B28D-62A0E890FA74}"/>
              </a:ext>
            </a:extLst>
          </p:cNvPr>
          <p:cNvSpPr>
            <a:spLocks noGrp="1"/>
          </p:cNvSpPr>
          <p:nvPr>
            <p:ph sz="quarter" idx="25" hasCustomPrompt="1"/>
          </p:nvPr>
        </p:nvSpPr>
        <p:spPr>
          <a:xfrm>
            <a:off x="447849"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28" name="Content Placeholder 6">
            <a:extLst>
              <a:ext uri="{FF2B5EF4-FFF2-40B4-BE49-F238E27FC236}">
                <a16:creationId xmlns:a16="http://schemas.microsoft.com/office/drawing/2014/main" id="{79AD0455-9318-4ADF-814A-B064A20EA54C}"/>
              </a:ext>
            </a:extLst>
          </p:cNvPr>
          <p:cNvSpPr>
            <a:spLocks noGrp="1"/>
          </p:cNvSpPr>
          <p:nvPr>
            <p:ph sz="quarter" idx="26" hasCustomPrompt="1"/>
          </p:nvPr>
        </p:nvSpPr>
        <p:spPr>
          <a:xfrm>
            <a:off x="3331788"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29" name="Content Placeholder 6">
            <a:extLst>
              <a:ext uri="{FF2B5EF4-FFF2-40B4-BE49-F238E27FC236}">
                <a16:creationId xmlns:a16="http://schemas.microsoft.com/office/drawing/2014/main" id="{3A06F7EF-3EFB-4311-B4A9-510BF26E1974}"/>
              </a:ext>
            </a:extLst>
          </p:cNvPr>
          <p:cNvSpPr>
            <a:spLocks noGrp="1"/>
          </p:cNvSpPr>
          <p:nvPr>
            <p:ph sz="quarter" idx="27" hasCustomPrompt="1"/>
          </p:nvPr>
        </p:nvSpPr>
        <p:spPr>
          <a:xfrm>
            <a:off x="6215727"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37" name="Content Placeholder 6">
            <a:extLst>
              <a:ext uri="{FF2B5EF4-FFF2-40B4-BE49-F238E27FC236}">
                <a16:creationId xmlns:a16="http://schemas.microsoft.com/office/drawing/2014/main" id="{835768F8-2A74-498F-81EF-3EA50A6616C3}"/>
              </a:ext>
            </a:extLst>
          </p:cNvPr>
          <p:cNvSpPr>
            <a:spLocks noGrp="1"/>
          </p:cNvSpPr>
          <p:nvPr>
            <p:ph sz="quarter" idx="28" hasCustomPrompt="1"/>
          </p:nvPr>
        </p:nvSpPr>
        <p:spPr>
          <a:xfrm>
            <a:off x="9099665" y="3739741"/>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447849"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0" name="Content Placeholder 2">
            <a:extLst>
              <a:ext uri="{FF2B5EF4-FFF2-40B4-BE49-F238E27FC236}">
                <a16:creationId xmlns:a16="http://schemas.microsoft.com/office/drawing/2014/main" id="{65E8B723-AB26-409D-84CF-EA52BD24B67C}"/>
              </a:ext>
            </a:extLst>
          </p:cNvPr>
          <p:cNvSpPr>
            <a:spLocks noGrp="1"/>
          </p:cNvSpPr>
          <p:nvPr>
            <p:ph idx="29" hasCustomPrompt="1"/>
          </p:nvPr>
        </p:nvSpPr>
        <p:spPr>
          <a:xfrm>
            <a:off x="3331788"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2" name="Content Placeholder 2">
            <a:extLst>
              <a:ext uri="{FF2B5EF4-FFF2-40B4-BE49-F238E27FC236}">
                <a16:creationId xmlns:a16="http://schemas.microsoft.com/office/drawing/2014/main" id="{499D87FD-9870-4ED8-9B52-8647D1CE797C}"/>
              </a:ext>
            </a:extLst>
          </p:cNvPr>
          <p:cNvSpPr>
            <a:spLocks noGrp="1"/>
          </p:cNvSpPr>
          <p:nvPr>
            <p:ph idx="30" hasCustomPrompt="1"/>
          </p:nvPr>
        </p:nvSpPr>
        <p:spPr>
          <a:xfrm>
            <a:off x="6215727"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4" name="Content Placeholder 2">
            <a:extLst>
              <a:ext uri="{FF2B5EF4-FFF2-40B4-BE49-F238E27FC236}">
                <a16:creationId xmlns:a16="http://schemas.microsoft.com/office/drawing/2014/main" id="{BAF3518B-4B75-4980-9D9C-ABA848507E84}"/>
              </a:ext>
            </a:extLst>
          </p:cNvPr>
          <p:cNvSpPr>
            <a:spLocks noGrp="1"/>
          </p:cNvSpPr>
          <p:nvPr>
            <p:ph idx="31" hasCustomPrompt="1"/>
          </p:nvPr>
        </p:nvSpPr>
        <p:spPr>
          <a:xfrm>
            <a:off x="9099665" y="4643609"/>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Tree>
    <p:extLst>
      <p:ext uri="{BB962C8B-B14F-4D97-AF65-F5344CB8AC3E}">
        <p14:creationId xmlns:p14="http://schemas.microsoft.com/office/powerpoint/2010/main" val="3941506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5013D-42FD-BE34-ED1F-96C58DCCF370}"/>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pic>
        <p:nvPicPr>
          <p:cNvPr id="3" name="Picture 2" descr="Logo&#10;&#10;Description automatically generated with low confidence">
            <a:extLst>
              <a:ext uri="{FF2B5EF4-FFF2-40B4-BE49-F238E27FC236}">
                <a16:creationId xmlns:a16="http://schemas.microsoft.com/office/drawing/2014/main" id="{E7E550E4-B52B-F3B9-D03E-E9E3A1AABF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8512" y="5768713"/>
            <a:ext cx="1815638" cy="816500"/>
          </a:xfrm>
          <a:prstGeom prst="rect">
            <a:avLst/>
          </a:prstGeom>
        </p:spPr>
      </p:pic>
    </p:spTree>
    <p:extLst>
      <p:ext uri="{BB962C8B-B14F-4D97-AF65-F5344CB8AC3E}">
        <p14:creationId xmlns:p14="http://schemas.microsoft.com/office/powerpoint/2010/main" val="39255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37116370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Full Page Image">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2BA5241-A51C-4286-825C-9C76B108FC0F}"/>
              </a:ext>
            </a:extLst>
          </p:cNvPr>
          <p:cNvSpPr>
            <a:spLocks noGrp="1"/>
          </p:cNvSpPr>
          <p:nvPr>
            <p:ph type="pic" sz="quarter" idx="10" hasCustomPrompt="1"/>
          </p:nvPr>
        </p:nvSpPr>
        <p:spPr>
          <a:xfrm>
            <a:off x="0" y="0"/>
            <a:ext cx="12192000" cy="6858000"/>
          </a:xfrm>
        </p:spPr>
        <p:txBody>
          <a:bodyPr anchor="ctr">
            <a:normAutofit/>
          </a:bodyPr>
          <a:lstStyle>
            <a:lvl1pPr marL="0" indent="0" algn="ctr">
              <a:buNone/>
              <a:defRPr sz="4800" b="1" cap="all" baseline="0">
                <a:solidFill>
                  <a:schemeClr val="tx1"/>
                </a:solidFill>
                <a:latin typeface="+mj-lt"/>
              </a:defRPr>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Click here to add image</a:t>
            </a:r>
          </a:p>
        </p:txBody>
      </p:sp>
    </p:spTree>
    <p:extLst>
      <p:ext uri="{BB962C8B-B14F-4D97-AF65-F5344CB8AC3E}">
        <p14:creationId xmlns:p14="http://schemas.microsoft.com/office/powerpoint/2010/main" val="20539579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Full Page Media">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7D580495-15CE-4681-863E-1E3792310028}"/>
              </a:ext>
            </a:extLst>
          </p:cNvPr>
          <p:cNvSpPr>
            <a:spLocks noGrp="1"/>
          </p:cNvSpPr>
          <p:nvPr>
            <p:ph type="media" sz="quarter" idx="10" hasCustomPrompt="1"/>
          </p:nvPr>
        </p:nvSpPr>
        <p:spPr>
          <a:xfrm>
            <a:off x="0" y="0"/>
            <a:ext cx="12192000" cy="6858000"/>
          </a:xfrm>
        </p:spPr>
        <p:txBody>
          <a:bodyPr anchor="ctr">
            <a:normAutofit/>
          </a:bodyPr>
          <a:lstStyle>
            <a:lvl1pPr marL="0" indent="0" algn="ctr">
              <a:buNone/>
              <a:defRPr sz="4800" b="1" cap="all" baseline="0">
                <a:solidFill>
                  <a:schemeClr val="tx1"/>
                </a:solidFill>
                <a:latin typeface="+mj-lt"/>
              </a:defRPr>
            </a:lvl1pPr>
          </a:lstStyle>
          <a:p>
            <a:r>
              <a:rPr lang="en-GB"/>
              <a:t>Click here to add media</a:t>
            </a:r>
          </a:p>
        </p:txBody>
      </p:sp>
    </p:spTree>
    <p:extLst>
      <p:ext uri="{BB962C8B-B14F-4D97-AF65-F5344CB8AC3E}">
        <p14:creationId xmlns:p14="http://schemas.microsoft.com/office/powerpoint/2010/main" val="18725333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Thank You">
    <p:bg>
      <p:bgRef idx="1001">
        <a:schemeClr val="bg1"/>
      </p:bgRef>
    </p:bg>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B868EE6-13E6-4D6A-97D0-B68BE5BBAC9B}"/>
              </a:ext>
            </a:extLst>
          </p:cNvPr>
          <p:cNvSpPr txBox="1">
            <a:spLocks/>
          </p:cNvSpPr>
          <p:nvPr userDrawn="1"/>
        </p:nvSpPr>
        <p:spPr>
          <a:xfrm>
            <a:off x="1518443" y="3318505"/>
            <a:ext cx="9155084" cy="8442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7500" b="1" kern="1200" cap="all" baseline="0">
                <a:solidFill>
                  <a:schemeClr val="tx1"/>
                </a:solidFill>
                <a:latin typeface="+mj-lt"/>
                <a:ea typeface="+mj-ea"/>
                <a:cs typeface="+mj-cs"/>
              </a:defRPr>
            </a:lvl1pPr>
          </a:lstStyle>
          <a:p>
            <a:pPr algn="ctr"/>
            <a:r>
              <a:rPr lang="en-US" sz="4400" b="0" cap="none" baseline="0">
                <a:latin typeface="+mj-lt"/>
              </a:rPr>
              <a:t>Thank You</a:t>
            </a:r>
            <a:endParaRPr lang="en-GB" sz="4400" b="0" cap="none" baseline="0">
              <a:latin typeface="+mj-lt"/>
            </a:endParaRPr>
          </a:p>
        </p:txBody>
      </p:sp>
      <p:sp>
        <p:nvSpPr>
          <p:cNvPr id="8" name="Content Placeholder 2">
            <a:extLst>
              <a:ext uri="{FF2B5EF4-FFF2-40B4-BE49-F238E27FC236}">
                <a16:creationId xmlns:a16="http://schemas.microsoft.com/office/drawing/2014/main" id="{0E378FF1-DDDE-4EDB-9841-0702E3F11EF4}"/>
              </a:ext>
            </a:extLst>
          </p:cNvPr>
          <p:cNvSpPr>
            <a:spLocks noGrp="1"/>
          </p:cNvSpPr>
          <p:nvPr>
            <p:ph idx="10" hasCustomPrompt="1"/>
          </p:nvPr>
        </p:nvSpPr>
        <p:spPr>
          <a:xfrm>
            <a:off x="2972996" y="4737889"/>
            <a:ext cx="6246009" cy="430458"/>
          </a:xfrm>
        </p:spPr>
        <p:txBody>
          <a:bodyPr anchor="ctr">
            <a:noAutofit/>
          </a:bodyPr>
          <a:lstStyle>
            <a:lvl1pPr marL="0" indent="0" algn="ctr">
              <a:lnSpc>
                <a:spcPct val="100000"/>
              </a:lnSpc>
              <a:buNone/>
              <a:defRPr sz="2400">
                <a:solidFill>
                  <a:schemeClr val="tx1"/>
                </a:solidFill>
                <a:latin typeface="+mj-lt"/>
              </a:defRPr>
            </a:lvl1pPr>
          </a:lstStyle>
          <a:p>
            <a:pPr lvl="0"/>
            <a:r>
              <a:rPr lang="en-US"/>
              <a:t>email@email.com</a:t>
            </a:r>
          </a:p>
        </p:txBody>
      </p:sp>
      <p:sp>
        <p:nvSpPr>
          <p:cNvPr id="4" name="Text Placeholder 3">
            <a:extLst>
              <a:ext uri="{FF2B5EF4-FFF2-40B4-BE49-F238E27FC236}">
                <a16:creationId xmlns:a16="http://schemas.microsoft.com/office/drawing/2014/main" id="{1664A433-AE5E-487F-9115-EA2DD5F5CCD6}"/>
              </a:ext>
            </a:extLst>
          </p:cNvPr>
          <p:cNvSpPr>
            <a:spLocks noGrp="1"/>
          </p:cNvSpPr>
          <p:nvPr>
            <p:ph type="body" sz="quarter" idx="11" hasCustomPrompt="1"/>
          </p:nvPr>
        </p:nvSpPr>
        <p:spPr>
          <a:xfrm>
            <a:off x="2969195" y="5293864"/>
            <a:ext cx="6253610" cy="430459"/>
          </a:xfrm>
        </p:spPr>
        <p:txBody>
          <a:bodyPr anchor="ctr">
            <a:noAutofit/>
          </a:bodyPr>
          <a:lstStyle>
            <a:lvl1pPr marL="0" indent="0" algn="ctr">
              <a:lnSpc>
                <a:spcPct val="100000"/>
              </a:lnSpc>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here to add your contact number</a:t>
            </a:r>
            <a:endParaRPr lang="en-GB"/>
          </a:p>
        </p:txBody>
      </p:sp>
      <p:pic>
        <p:nvPicPr>
          <p:cNvPr id="2" name="Picture 1" descr="Logo&#10;&#10;Description automatically generated with low confidence">
            <a:extLst>
              <a:ext uri="{FF2B5EF4-FFF2-40B4-BE49-F238E27FC236}">
                <a16:creationId xmlns:a16="http://schemas.microsoft.com/office/drawing/2014/main" id="{764C9692-260F-FA93-C1CE-055A425E46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1797" y="1157582"/>
            <a:ext cx="4228407" cy="1901533"/>
          </a:xfrm>
          <a:prstGeom prst="rect">
            <a:avLst/>
          </a:prstGeom>
        </p:spPr>
      </p:pic>
      <p:sp>
        <p:nvSpPr>
          <p:cNvPr id="5" name="Text Placeholder 3">
            <a:extLst>
              <a:ext uri="{FF2B5EF4-FFF2-40B4-BE49-F238E27FC236}">
                <a16:creationId xmlns:a16="http://schemas.microsoft.com/office/drawing/2014/main" id="{8502AE18-38F0-36A2-0A2D-22E0A3EA0D19}"/>
              </a:ext>
            </a:extLst>
          </p:cNvPr>
          <p:cNvSpPr>
            <a:spLocks noGrp="1"/>
          </p:cNvSpPr>
          <p:nvPr>
            <p:ph type="body" sz="quarter" idx="12" hasCustomPrompt="1"/>
          </p:nvPr>
        </p:nvSpPr>
        <p:spPr>
          <a:xfrm>
            <a:off x="2969195" y="4181911"/>
            <a:ext cx="6253610" cy="430459"/>
          </a:xfrm>
        </p:spPr>
        <p:txBody>
          <a:bodyPr anchor="ctr">
            <a:normAutofit/>
          </a:bodyPr>
          <a:lstStyle>
            <a:lvl1pPr marL="0" indent="0" algn="ctr">
              <a:lnSpc>
                <a:spcPct val="100000"/>
              </a:lnSpc>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here to add your name</a:t>
            </a:r>
            <a:endParaRPr lang="en-GB"/>
          </a:p>
        </p:txBody>
      </p:sp>
    </p:spTree>
    <p:extLst>
      <p:ext uri="{BB962C8B-B14F-4D97-AF65-F5344CB8AC3E}">
        <p14:creationId xmlns:p14="http://schemas.microsoft.com/office/powerpoint/2010/main" val="3336891885"/>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5" name="Picture 4" descr="Logo&#10;&#10;Description automatically generated with low confidence">
            <a:extLst>
              <a:ext uri="{FF2B5EF4-FFF2-40B4-BE49-F238E27FC236}">
                <a16:creationId xmlns:a16="http://schemas.microsoft.com/office/drawing/2014/main" id="{E061A4C7-4BF2-CFE3-7F50-22403810EE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8512" y="5768713"/>
            <a:ext cx="1815638" cy="816500"/>
          </a:xfrm>
          <a:prstGeom prst="rect">
            <a:avLst/>
          </a:prstGeom>
        </p:spPr>
      </p:pic>
    </p:spTree>
    <p:extLst>
      <p:ext uri="{BB962C8B-B14F-4D97-AF65-F5344CB8AC3E}">
        <p14:creationId xmlns:p14="http://schemas.microsoft.com/office/powerpoint/2010/main" val="417669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2774091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3027163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420338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13885406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7B28A8-3CC2-3B89-7DBF-240E5BF2B8E4}"/>
              </a:ext>
            </a:extLst>
          </p:cNvPr>
          <p:cNvSpPr>
            <a:spLocks noGrp="1"/>
          </p:cNvSpPr>
          <p:nvPr userDrawn="1">
            <p:ph type="body" idx="1"/>
          </p:nvPr>
        </p:nvSpPr>
        <p:spPr>
          <a:xfrm>
            <a:off x="447849" y="1282890"/>
            <a:ext cx="11296301" cy="48940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DEFD7B-6CDE-F3EB-3D97-849895D2A2A5}"/>
              </a:ext>
            </a:extLst>
          </p:cNvPr>
          <p:cNvSpPr>
            <a:spLocks noGrp="1"/>
          </p:cNvSpPr>
          <p:nvPr userDrawn="1">
            <p:ph type="dt" sz="half" idx="2"/>
          </p:nvPr>
        </p:nvSpPr>
        <p:spPr>
          <a:xfrm>
            <a:off x="447849" y="6356350"/>
            <a:ext cx="3133551" cy="365125"/>
          </a:xfrm>
          <a:prstGeom prst="rect">
            <a:avLst/>
          </a:prstGeom>
        </p:spPr>
        <p:txBody>
          <a:bodyPr vert="horz" lIns="91440" tIns="45720" rIns="91440" bIns="45720" rtlCol="0" anchor="ctr"/>
          <a:lstStyle>
            <a:lvl1pPr algn="l">
              <a:defRPr sz="1200">
                <a:solidFill>
                  <a:schemeClr val="tx2"/>
                </a:solidFill>
              </a:defRPr>
            </a:lvl1pPr>
          </a:lstStyle>
          <a:p>
            <a:fld id="{F4C6B8A4-2888-420B-A0D4-62A9C960C177}" type="datetimeFigureOut">
              <a:rPr lang="en-GB" smtClean="0"/>
              <a:pPr/>
              <a:t>28/03/2024</a:t>
            </a:fld>
            <a:endParaRPr lang="en-GB"/>
          </a:p>
        </p:txBody>
      </p:sp>
      <p:sp>
        <p:nvSpPr>
          <p:cNvPr id="5" name="Footer Placeholder 4">
            <a:extLst>
              <a:ext uri="{FF2B5EF4-FFF2-40B4-BE49-F238E27FC236}">
                <a16:creationId xmlns:a16="http://schemas.microsoft.com/office/drawing/2014/main" id="{C9FD3861-B774-7BD0-E1D4-E54FB320696E}"/>
              </a:ext>
            </a:extLst>
          </p:cNvPr>
          <p:cNvSpPr>
            <a:spLocks noGrp="1"/>
          </p:cNvSpPr>
          <p:nvPr userDrawn="1">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a:extLst>
              <a:ext uri="{FF2B5EF4-FFF2-40B4-BE49-F238E27FC236}">
                <a16:creationId xmlns:a16="http://schemas.microsoft.com/office/drawing/2014/main" id="{A271A9D9-38B4-1C01-121E-58865670F7D1}"/>
              </a:ext>
            </a:extLst>
          </p:cNvPr>
          <p:cNvSpPr>
            <a:spLocks noGrp="1"/>
          </p:cNvSpPr>
          <p:nvPr userDrawn="1">
            <p:ph type="sldNum" sz="quarter" idx="4"/>
          </p:nvPr>
        </p:nvSpPr>
        <p:spPr>
          <a:xfrm>
            <a:off x="8610600" y="6356350"/>
            <a:ext cx="3133550" cy="365125"/>
          </a:xfrm>
          <a:prstGeom prst="rect">
            <a:avLst/>
          </a:prstGeom>
        </p:spPr>
        <p:txBody>
          <a:bodyPr vert="horz" lIns="91440" tIns="45720" rIns="91440" bIns="45720" rtlCol="0" anchor="ctr"/>
          <a:lstStyle>
            <a:lvl1pPr algn="r">
              <a:defRPr sz="1200">
                <a:solidFill>
                  <a:schemeClr val="tx2"/>
                </a:solidFill>
              </a:defRPr>
            </a:lvl1pPr>
          </a:lstStyle>
          <a:p>
            <a:fld id="{402BCC3B-A0DF-4E91-BBC4-A53B625B1325}" type="slidenum">
              <a:rPr lang="en-GB" smtClean="0"/>
              <a:pPr/>
              <a:t>‹#›</a:t>
            </a:fld>
            <a:endParaRPr lang="en-GB"/>
          </a:p>
        </p:txBody>
      </p:sp>
      <p:sp>
        <p:nvSpPr>
          <p:cNvPr id="35" name="Title Placeholder 1">
            <a:extLst>
              <a:ext uri="{FF2B5EF4-FFF2-40B4-BE49-F238E27FC236}">
                <a16:creationId xmlns:a16="http://schemas.microsoft.com/office/drawing/2014/main" id="{AE22BB15-D155-A450-A9FF-4604869F8DC3}"/>
              </a:ext>
            </a:extLst>
          </p:cNvPr>
          <p:cNvSpPr>
            <a:spLocks noGrp="1"/>
          </p:cNvSpPr>
          <p:nvPr userDrawn="1">
            <p:ph type="title"/>
          </p:nvPr>
        </p:nvSpPr>
        <p:spPr>
          <a:xfrm>
            <a:off x="447849" y="365126"/>
            <a:ext cx="11296301" cy="69940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538476826"/>
      </p:ext>
    </p:extLst>
  </p:cSld>
  <p:clrMap bg1="lt1" tx1="dk1" bg2="lt2" tx2="dk2" accent1="accent1" accent2="accent2" accent3="accent3" accent4="accent4" accent5="accent5" accent6="accent6" hlink="hlink" folHlink="folHlink"/>
  <p:sldLayoutIdLst>
    <p:sldLayoutId id="2147483690" r:id="rId1"/>
    <p:sldLayoutId id="2147483692" r:id="rId2"/>
    <p:sldLayoutId id="2147483694" r:id="rId3"/>
    <p:sldLayoutId id="2147483712" r:id="rId4"/>
    <p:sldLayoutId id="2147483713" r:id="rId5"/>
    <p:sldLayoutId id="2147483741" r:id="rId6"/>
    <p:sldLayoutId id="2147483680" r:id="rId7"/>
    <p:sldLayoutId id="2147483714" r:id="rId8"/>
    <p:sldLayoutId id="2147483715" r:id="rId9"/>
    <p:sldLayoutId id="2147483742" r:id="rId10"/>
    <p:sldLayoutId id="2147483710" r:id="rId11"/>
    <p:sldLayoutId id="2147483682" r:id="rId12"/>
    <p:sldLayoutId id="2147483696" r:id="rId13"/>
    <p:sldLayoutId id="2147483709" r:id="rId14"/>
    <p:sldLayoutId id="2147483732" r:id="rId15"/>
    <p:sldLayoutId id="2147483698" r:id="rId16"/>
    <p:sldLayoutId id="2147483708" r:id="rId17"/>
    <p:sldLayoutId id="2147483703" r:id="rId18"/>
    <p:sldLayoutId id="2147483704" r:id="rId19"/>
    <p:sldLayoutId id="2147483716" r:id="rId20"/>
    <p:sldLayoutId id="2147483717" r:id="rId21"/>
    <p:sldLayoutId id="2147483718" r:id="rId22"/>
    <p:sldLayoutId id="2147483739" r:id="rId23"/>
    <p:sldLayoutId id="2147483733" r:id="rId24"/>
    <p:sldLayoutId id="2147483735" r:id="rId25"/>
    <p:sldLayoutId id="2147483736" r:id="rId26"/>
    <p:sldLayoutId id="2147483722" r:id="rId27"/>
    <p:sldLayoutId id="2147483723" r:id="rId28"/>
    <p:sldLayoutId id="2147483724" r:id="rId29"/>
    <p:sldLayoutId id="2147483725" r:id="rId30"/>
    <p:sldLayoutId id="2147483726" r:id="rId31"/>
    <p:sldLayoutId id="2147483740" r:id="rId32"/>
    <p:sldLayoutId id="2147483734" r:id="rId33"/>
    <p:sldLayoutId id="2147483737" r:id="rId34"/>
    <p:sldLayoutId id="2147483738" r:id="rId35"/>
    <p:sldLayoutId id="2147483730" r:id="rId36"/>
    <p:sldLayoutId id="2147483731" r:id="rId37"/>
    <p:sldLayoutId id="2147483743" r:id="rId38"/>
    <p:sldLayoutId id="2147483744" r:id="rId39"/>
    <p:sldLayoutId id="2147483745" r:id="rId40"/>
    <p:sldLayoutId id="2147483746" r:id="rId41"/>
    <p:sldLayoutId id="2147483747" r:id="rId42"/>
    <p:sldLayoutId id="2147483748" r:id="rId43"/>
    <p:sldLayoutId id="2147483749" r:id="rId44"/>
    <p:sldLayoutId id="2147483750" r:id="rId45"/>
    <p:sldLayoutId id="2147483751" r:id="rId46"/>
    <p:sldLayoutId id="2147483699" r:id="rId47"/>
    <p:sldLayoutId id="2147483700" r:id="rId48"/>
    <p:sldLayoutId id="2147483684" r:id="rId49"/>
    <p:sldLayoutId id="2147483705" r:id="rId50"/>
    <p:sldLayoutId id="2147483706" r:id="rId51"/>
    <p:sldLayoutId id="2147483707" r:id="rId52"/>
    <p:sldLayoutId id="2147483711" r:id="rId5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14B_8A999E10.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microsoft.com/office/2018/10/relationships/comments" Target="../comments/modernComment_14C_BE815AF8.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8" Type="http://schemas.openxmlformats.org/officeDocument/2006/relationships/hyperlink" Target="https://learning.nspcc.org.uk/safeguarding-child-protection/" TargetMode="External"/><Relationship Id="rId13" Type="http://schemas.openxmlformats.org/officeDocument/2006/relationships/hyperlink" Target="https://www.hse.gov.uk/pubns/near-miss-book.htm" TargetMode="External"/><Relationship Id="rId3" Type="http://schemas.openxmlformats.org/officeDocument/2006/relationships/hyperlink" Target="https://www.bikeability.org.uk/for-training-providers/safeguarding/" TargetMode="External"/><Relationship Id="rId7" Type="http://schemas.openxmlformats.org/officeDocument/2006/relationships/hyperlink" Target="https://view.officeapps.live.com/op/view.aspx?src=https%3A%2F%2Fwww.bikeability.org.uk%2Fwp-content%2Fuploads%2F2022%2F08%2FSerious-Incident-Report-Form-for-website.docx&amp;wdOrigin=BROWSELINK" TargetMode="External"/><Relationship Id="rId12" Type="http://schemas.openxmlformats.org/officeDocument/2006/relationships/hyperlink" Target="https://www.bikeability.org.uk/for-training-providers/code-of-practice/" TargetMode="External"/><Relationship Id="rId2" Type="http://schemas.openxmlformats.org/officeDocument/2006/relationships/hyperlink" Target="https://www.bikeability.org.uk/for-training-providers/serious-incident-reporting/" TargetMode="External"/><Relationship Id="rId1" Type="http://schemas.openxmlformats.org/officeDocument/2006/relationships/slideLayout" Target="../slideLayouts/slideLayout11.xml"/><Relationship Id="rId6" Type="http://schemas.openxmlformats.org/officeDocument/2006/relationships/hyperlink" Target="https://view.officeapps.live.com/op/view.aspx?src=https%3A%2F%2Fwww.bikeability.org.uk%2Fwp-content%2Fuploads%2F2023%2F09%2Fmodel-Safeguarding-Report-Form.v1-1-1.docx&amp;wdOrigin=BROWSELINK" TargetMode="External"/><Relationship Id="rId11" Type="http://schemas.openxmlformats.org/officeDocument/2006/relationships/hyperlink" Target="https://www.bikeability.org.uk/for-training-providers/dbs-checks/" TargetMode="External"/><Relationship Id="rId5" Type="http://schemas.openxmlformats.org/officeDocument/2006/relationships/hyperlink" Target="https://view.officeapps.live.com/op/view.aspx?src=https%3A%2F%2Fwww.bikeability.org.uk%2Fwp-content%2Fuploads%2F2023%2F04%2Fmodel-Safeguarding-Policy.v2-March-2023.docx&amp;wdOrigin=BROWSELINK" TargetMode="External"/><Relationship Id="rId10" Type="http://schemas.openxmlformats.org/officeDocument/2006/relationships/hyperlink" Target="https://www.bikeability.org.uk/for-training-providers/health-and-safety/" TargetMode="External"/><Relationship Id="rId4" Type="http://schemas.openxmlformats.org/officeDocument/2006/relationships/hyperlink" Target="https://www.gov.uk/guidance/how-to-report-a-serious-incident-in-your-charity#what-to-report" TargetMode="External"/><Relationship Id="rId9" Type="http://schemas.openxmlformats.org/officeDocument/2006/relationships/hyperlink" Target="https://national-lado-network.co.uk/the-role-of-the-lado-local-authority-designated-officer/" TargetMode="External"/><Relationship Id="rId14" Type="http://schemas.openxmlformats.org/officeDocument/2006/relationships/hyperlink" Target="https://gbr01.safelinks.protection.outlook.com/?url=https%3A%2F%2Fwww.hse.gov.uk%2Friddor%2Freportable-incidents.htm&amp;data=05%7C02%7CJosie%40bikeabilitytrust.org%7Cd7c1dd1359e14b3c704908dc18f9bc40%7Cd5c7c7a167634fcca24592f821d33c89%7C0%7C0%7C638412708082578220%7CUnknown%7CTWFpbGZsb3d8eyJWIjoiMC4wLjAwMDAiLCJQIjoiV2luMzIiLCJBTiI6Ik1haWwiLCJXVCI6Mn0%3D%7C3000%7C%7C%7C&amp;sdata=UlydP9%2BkFJn9SPJR64%2BkS0wOXycXzcsUNhNTTWC1FX8%3D&amp;reserved=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07_8FCA1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48_BFA109AA.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57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Health &amp; Safety investigations</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p>
        </p:txBody>
      </p:sp>
      <p:sp>
        <p:nvSpPr>
          <p:cNvPr id="6" name="Content Placeholder 2">
            <a:extLst>
              <a:ext uri="{FF2B5EF4-FFF2-40B4-BE49-F238E27FC236}">
                <a16:creationId xmlns:a16="http://schemas.microsoft.com/office/drawing/2014/main" id="{DA5F79A5-3137-3327-4BEB-6C742DDC0F50}"/>
              </a:ext>
            </a:extLst>
          </p:cNvPr>
          <p:cNvSpPr txBox="1">
            <a:spLocks/>
          </p:cNvSpPr>
          <p:nvPr/>
        </p:nvSpPr>
        <p:spPr>
          <a:xfrm>
            <a:off x="600249" y="1435291"/>
            <a:ext cx="11296301" cy="4275554"/>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gn="just">
              <a:buFont typeface="Arial" panose="020B0604020202020204" pitchFamily="34" charset="0"/>
              <a:buChar char="•"/>
            </a:pPr>
            <a:r>
              <a:rPr lang="en-GB" sz="1700">
                <a:solidFill>
                  <a:srgbClr val="0B0C0C"/>
                </a:solidFill>
                <a:ea typeface="Tahoma"/>
                <a:cs typeface="Tahoma"/>
              </a:rPr>
              <a:t>Criminal investigations &amp; Civil Claims</a:t>
            </a:r>
            <a:endParaRPr lang="en-US"/>
          </a:p>
          <a:p>
            <a:pPr marL="971550" lvl="1" indent="-285750" algn="just"/>
            <a:r>
              <a:rPr lang="en-GB" sz="1700">
                <a:solidFill>
                  <a:srgbClr val="0B0C0C"/>
                </a:solidFill>
                <a:ea typeface="Tahoma"/>
                <a:cs typeface="Tahoma"/>
              </a:rPr>
              <a:t>No need for </a:t>
            </a:r>
            <a:r>
              <a:rPr lang="en-GB" sz="1700" i="1">
                <a:solidFill>
                  <a:srgbClr val="000000"/>
                </a:solidFill>
                <a:ea typeface="Tahoma"/>
                <a:cs typeface="Tahoma"/>
              </a:rPr>
              <a:t>actual injury for a regulatory investigation – based on ‘risk’</a:t>
            </a:r>
            <a:endParaRPr lang="en-GB" sz="1700">
              <a:solidFill>
                <a:srgbClr val="0B0C0C"/>
              </a:solidFill>
              <a:ea typeface="Tahoma"/>
              <a:cs typeface="Tahoma"/>
            </a:endParaRPr>
          </a:p>
          <a:p>
            <a:pPr marL="285750" indent="-285750" algn="just">
              <a:buFont typeface="Arial" panose="020B0604020202020204" pitchFamily="34" charset="0"/>
              <a:buChar char="•"/>
            </a:pPr>
            <a:endParaRPr lang="en-GB" sz="1700">
              <a:solidFill>
                <a:srgbClr val="0B0C0C"/>
              </a:solidFill>
              <a:ea typeface="Tahoma"/>
              <a:cs typeface="Tahoma"/>
            </a:endParaRPr>
          </a:p>
          <a:p>
            <a:pPr marL="285750" indent="-285750" algn="just">
              <a:buFont typeface="Arial" panose="020B0604020202020204" pitchFamily="34" charset="0"/>
              <a:buChar char="•"/>
            </a:pPr>
            <a:r>
              <a:rPr lang="en-GB" sz="1700">
                <a:solidFill>
                  <a:srgbClr val="0B0C0C"/>
                </a:solidFill>
                <a:ea typeface="Tahoma"/>
                <a:cs typeface="Tahoma"/>
              </a:rPr>
              <a:t>Internal – vs – External Investigations </a:t>
            </a:r>
          </a:p>
          <a:p>
            <a:pPr marL="171450" indent="-171450" algn="just">
              <a:buFont typeface="Arial" panose="020B0604020202020204" pitchFamily="34" charset="0"/>
              <a:buChar char="•"/>
            </a:pPr>
            <a:endParaRPr lang="en-GB" sz="1700">
              <a:solidFill>
                <a:srgbClr val="0B0C0C"/>
              </a:solidFill>
              <a:ea typeface="Tahoma"/>
              <a:cs typeface="Tahoma"/>
            </a:endParaRPr>
          </a:p>
          <a:p>
            <a:pPr marL="285750" indent="-285750" algn="just">
              <a:buFont typeface="Arial" panose="020B0604020202020204" pitchFamily="34" charset="0"/>
              <a:buChar char="•"/>
            </a:pPr>
            <a:r>
              <a:rPr lang="en-GB" sz="1700">
                <a:ea typeface="+mn-lt"/>
                <a:cs typeface="+mn-lt"/>
              </a:rPr>
              <a:t>Accident Investigations – why do them?</a:t>
            </a:r>
            <a:endParaRPr lang="en-GB" sz="1700">
              <a:ea typeface="Tahoma"/>
              <a:cs typeface="Tahoma"/>
            </a:endParaRPr>
          </a:p>
          <a:p>
            <a:pPr marL="971550" lvl="1" indent="-285750" algn="just"/>
            <a:r>
              <a:rPr lang="en-GB" sz="1700">
                <a:ea typeface="Tahoma"/>
                <a:cs typeface="Tahoma"/>
              </a:rPr>
              <a:t>Duty to Investigate</a:t>
            </a:r>
          </a:p>
          <a:p>
            <a:pPr marL="1428750" lvl="2" algn="just">
              <a:buFont typeface="Wingdings" panose="020B0604020202020204" pitchFamily="34" charset="0"/>
              <a:buChar char="§"/>
            </a:pPr>
            <a:r>
              <a:rPr lang="en-GB" sz="1700">
                <a:ea typeface="Tahoma"/>
                <a:cs typeface="Tahoma"/>
              </a:rPr>
              <a:t>RIDDOR / </a:t>
            </a:r>
            <a:r>
              <a:rPr lang="en-GB" sz="1700" err="1">
                <a:ea typeface="Tahoma"/>
                <a:cs typeface="Tahoma"/>
              </a:rPr>
              <a:t>ACop</a:t>
            </a:r>
            <a:endParaRPr lang="en-GB" sz="1700">
              <a:ea typeface="Tahoma"/>
              <a:cs typeface="Tahoma"/>
            </a:endParaRPr>
          </a:p>
          <a:p>
            <a:pPr marL="285750" indent="-285750" algn="just">
              <a:buChar char="•"/>
            </a:pPr>
            <a:endParaRPr lang="en-GB" sz="1700">
              <a:ea typeface="Tahoma"/>
              <a:cs typeface="Tahoma"/>
            </a:endParaRPr>
          </a:p>
          <a:p>
            <a:pPr marL="971550" lvl="1" indent="-285750" algn="just"/>
            <a:r>
              <a:rPr lang="en-GB" sz="1700">
                <a:ea typeface="Tahoma"/>
                <a:cs typeface="Tahoma"/>
              </a:rPr>
              <a:t>Root / Underlying causes </a:t>
            </a:r>
          </a:p>
          <a:p>
            <a:pPr marL="285750" lvl="1" indent="-285750" algn="just"/>
            <a:endParaRPr lang="en-GB" sz="1700">
              <a:ea typeface="Tahoma"/>
              <a:cs typeface="Tahoma"/>
            </a:endParaRPr>
          </a:p>
          <a:p>
            <a:pPr marL="285750" lvl="1" indent="-285750" algn="just"/>
            <a:r>
              <a:rPr lang="en-GB" sz="1700">
                <a:ea typeface="Tahoma"/>
                <a:cs typeface="Tahoma"/>
              </a:rPr>
              <a:t>Incident Response Protocol </a:t>
            </a:r>
          </a:p>
          <a:p>
            <a:pPr marL="285750" lvl="1" indent="-285750" algn="just"/>
            <a:r>
              <a:rPr lang="en-GB" sz="1700">
                <a:ea typeface="Tahoma"/>
                <a:cs typeface="Tahoma"/>
              </a:rPr>
              <a:t>Initial response (first 24-48 hours)</a:t>
            </a:r>
          </a:p>
          <a:p>
            <a:pPr marL="742950" lvl="2" algn="just">
              <a:buFont typeface="Wingdings" panose="020B0604020202020204" pitchFamily="34" charset="0"/>
              <a:buChar char="§"/>
            </a:pPr>
            <a:r>
              <a:rPr lang="en-GB" sz="1700">
                <a:ea typeface="Tahoma"/>
                <a:cs typeface="Tahoma"/>
              </a:rPr>
              <a:t>Core investigation team</a:t>
            </a:r>
          </a:p>
          <a:p>
            <a:pPr marL="742950" lvl="2" algn="just">
              <a:buFont typeface="Wingdings" panose="020B0604020202020204" pitchFamily="34" charset="0"/>
              <a:buChar char="§"/>
            </a:pPr>
            <a:r>
              <a:rPr lang="en-GB" sz="1700">
                <a:ea typeface="Tahoma"/>
                <a:cs typeface="Tahoma"/>
              </a:rPr>
              <a:t>Witness statements, storage of information, internal interviews, photographs / video evidence </a:t>
            </a: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p:txBody>
      </p:sp>
    </p:spTree>
    <p:extLst>
      <p:ext uri="{BB962C8B-B14F-4D97-AF65-F5344CB8AC3E}">
        <p14:creationId xmlns:p14="http://schemas.microsoft.com/office/powerpoint/2010/main" val="2946491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5B05C-AE8F-9827-67D5-3FD1673B43A6}"/>
              </a:ext>
            </a:extLst>
          </p:cNvPr>
          <p:cNvSpPr>
            <a:spLocks noGrp="1"/>
          </p:cNvSpPr>
          <p:nvPr>
            <p:ph type="title"/>
          </p:nvPr>
        </p:nvSpPr>
        <p:spPr/>
        <p:txBody>
          <a:bodyPr/>
          <a:lstStyle/>
          <a:p>
            <a:r>
              <a:rPr lang="en-US">
                <a:ea typeface="+mj-lt"/>
                <a:cs typeface="+mj-lt"/>
              </a:rPr>
              <a:t>Health &amp; Safety Investigations </a:t>
            </a:r>
            <a:r>
              <a:rPr lang="en-US" err="1">
                <a:ea typeface="+mj-lt"/>
                <a:cs typeface="+mj-lt"/>
              </a:rPr>
              <a:t>cont</a:t>
            </a:r>
            <a:r>
              <a:rPr lang="en-US">
                <a:ea typeface="+mj-lt"/>
                <a:cs typeface="+mj-lt"/>
              </a:rPr>
              <a:t>…</a:t>
            </a:r>
            <a:endParaRPr lang="en-US"/>
          </a:p>
        </p:txBody>
      </p:sp>
      <p:sp>
        <p:nvSpPr>
          <p:cNvPr id="3" name="Content Placeholder 2">
            <a:extLst>
              <a:ext uri="{FF2B5EF4-FFF2-40B4-BE49-F238E27FC236}">
                <a16:creationId xmlns:a16="http://schemas.microsoft.com/office/drawing/2014/main" id="{1C2C20D0-B11A-E0AA-E761-4A6BD3DA9251}"/>
              </a:ext>
            </a:extLst>
          </p:cNvPr>
          <p:cNvSpPr>
            <a:spLocks noGrp="1"/>
          </p:cNvSpPr>
          <p:nvPr>
            <p:ph idx="1"/>
          </p:nvPr>
        </p:nvSpPr>
        <p:spPr/>
        <p:txBody>
          <a:bodyPr vert="horz" lIns="91440" tIns="45720" rIns="91440" bIns="45720" rtlCol="0" anchor="t">
            <a:normAutofit/>
          </a:bodyPr>
          <a:lstStyle/>
          <a:p>
            <a:pPr marL="285750" indent="-285750">
              <a:buChar char="•"/>
            </a:pPr>
            <a:r>
              <a:rPr lang="en-US" sz="1700">
                <a:latin typeface="Tahoma"/>
                <a:ea typeface="Tahoma"/>
                <a:cs typeface="Tahoma"/>
              </a:rPr>
              <a:t>Investigation</a:t>
            </a:r>
            <a:r>
              <a:rPr lang="en-US" sz="1700">
                <a:ea typeface="Tahoma"/>
                <a:cs typeface="Tahoma"/>
              </a:rPr>
              <a:t> Report &amp; Legal Privilege</a:t>
            </a:r>
          </a:p>
          <a:p>
            <a:pPr marL="971550" lvl="1" indent="-285750">
              <a:buFont typeface="Courier New" panose="020B0604020202020204" pitchFamily="34" charset="0"/>
              <a:buChar char="o"/>
            </a:pPr>
            <a:r>
              <a:rPr lang="en-US" sz="1700">
                <a:latin typeface="Tahoma"/>
                <a:ea typeface="Tahoma"/>
                <a:cs typeface="Tahoma"/>
              </a:rPr>
              <a:t>Draft/privileged and confidential/addressed to external lawyers</a:t>
            </a:r>
          </a:p>
          <a:p>
            <a:pPr marL="971550" lvl="1" indent="-285750">
              <a:buFont typeface="Courier New" panose="020B0604020202020204" pitchFamily="34" charset="0"/>
              <a:buChar char="o"/>
            </a:pPr>
            <a:r>
              <a:rPr lang="en-US" sz="1700" i="1">
                <a:latin typeface="Tahoma"/>
                <a:ea typeface="Tahoma"/>
                <a:cs typeface="Times New Roman"/>
              </a:rPr>
              <a:t>“</a:t>
            </a:r>
            <a:r>
              <a:rPr lang="en-US" sz="1700" i="1">
                <a:latin typeface="Tahoma"/>
                <a:ea typeface="Tahoma"/>
                <a:cs typeface="Tahoma"/>
              </a:rPr>
              <a:t>for dominant purpose of briefing lawyers and obtaining legal advice in order to conduct or aid in litigation"</a:t>
            </a:r>
            <a:endParaRPr lang="en-US" sz="1700">
              <a:latin typeface="Tahoma"/>
              <a:ea typeface="Tahoma"/>
              <a:cs typeface="Tahoma"/>
            </a:endParaRPr>
          </a:p>
          <a:p>
            <a:pPr marL="971550" lvl="1" indent="-285750">
              <a:buFont typeface="Courier New" panose="020B0604020202020204" pitchFamily="34" charset="0"/>
              <a:buChar char="o"/>
            </a:pPr>
            <a:r>
              <a:rPr lang="en-US" sz="1700">
                <a:latin typeface="Tahoma"/>
                <a:ea typeface="Tahoma"/>
                <a:cs typeface="Tahoma"/>
              </a:rPr>
              <a:t>Examine the causes of the incident and then (as a secondary issue) what improvements could be made</a:t>
            </a:r>
          </a:p>
          <a:p>
            <a:pPr marL="971550" lvl="1" indent="-285750">
              <a:buFont typeface="Courier New" panose="020B0604020202020204" pitchFamily="34" charset="0"/>
              <a:buChar char="o"/>
            </a:pPr>
            <a:r>
              <a:rPr lang="en-US" sz="1700">
                <a:latin typeface="Tahoma"/>
                <a:ea typeface="Tahoma"/>
                <a:cs typeface="Tahoma"/>
              </a:rPr>
              <a:t>Insurers – </a:t>
            </a:r>
            <a:r>
              <a:rPr lang="en-US" sz="1700" i="1">
                <a:latin typeface="Tahoma"/>
                <a:ea typeface="Tahoma"/>
                <a:cs typeface="Tahoma"/>
              </a:rPr>
              <a:t>“common interest privilege”</a:t>
            </a:r>
            <a:endParaRPr lang="en-US" sz="1700">
              <a:latin typeface="Tahoma"/>
              <a:ea typeface="Tahoma"/>
              <a:cs typeface="Tahoma"/>
            </a:endParaRPr>
          </a:p>
          <a:p>
            <a:endParaRPr lang="en-US" sz="1700">
              <a:latin typeface="Tahoma"/>
              <a:ea typeface="Tahoma"/>
              <a:cs typeface="Tahoma"/>
            </a:endParaRPr>
          </a:p>
          <a:p>
            <a:endParaRPr lang="en-US" sz="1700">
              <a:ea typeface="Tahoma"/>
              <a:cs typeface="Tahoma"/>
            </a:endParaRPr>
          </a:p>
          <a:p>
            <a:pPr marL="285750" indent="-285750">
              <a:buChar char="•"/>
            </a:pPr>
            <a:r>
              <a:rPr lang="en-US" sz="1700">
                <a:ea typeface="Tahoma"/>
                <a:cs typeface="Tahoma"/>
              </a:rPr>
              <a:t>HSE / LA Powers – investigation and interview</a:t>
            </a:r>
          </a:p>
          <a:p>
            <a:pPr marL="971550" lvl="1" indent="-285750">
              <a:buFont typeface="Courier New" panose="020B0604020202020204" pitchFamily="34" charset="0"/>
              <a:buChar char="o"/>
            </a:pPr>
            <a:r>
              <a:rPr lang="en-US" sz="1700">
                <a:ea typeface="Tahoma"/>
                <a:cs typeface="Tahoma"/>
              </a:rPr>
              <a:t>What can they do?</a:t>
            </a:r>
            <a:endParaRPr lang="en-US" sz="1700">
              <a:latin typeface="Tahoma"/>
              <a:ea typeface="Tahoma"/>
              <a:cs typeface="Tahoma"/>
            </a:endParaRPr>
          </a:p>
          <a:p>
            <a:pPr marL="971550" lvl="1" indent="-285750">
              <a:buFont typeface="Courier New" panose="020B0604020202020204" pitchFamily="34" charset="0"/>
              <a:buChar char="o"/>
            </a:pPr>
            <a:r>
              <a:rPr lang="en-US" sz="1700">
                <a:ea typeface="Tahoma"/>
                <a:cs typeface="Tahoma"/>
              </a:rPr>
              <a:t>What should you do?</a:t>
            </a:r>
          </a:p>
          <a:p>
            <a:endParaRPr lang="en-US" sz="1700">
              <a:latin typeface="Tahoma"/>
              <a:ea typeface="Tahoma"/>
              <a:cs typeface="Tahoma"/>
            </a:endParaRPr>
          </a:p>
          <a:p>
            <a:endParaRPr lang="en-US" sz="1700">
              <a:ea typeface="Tahoma"/>
              <a:cs typeface="Tahoma"/>
            </a:endParaRPr>
          </a:p>
          <a:p>
            <a:pPr marL="285750" indent="-285750">
              <a:buChar char="•"/>
            </a:pPr>
            <a:r>
              <a:rPr lang="en-US" sz="1700">
                <a:ea typeface="Tahoma"/>
                <a:cs typeface="Tahoma"/>
              </a:rPr>
              <a:t>Link between H&amp;S investigation and Serious Incident Reporting (charity requirements)</a:t>
            </a:r>
          </a:p>
          <a:p>
            <a:endParaRPr lang="en-US">
              <a:ea typeface="Tahoma"/>
              <a:cs typeface="Tahoma"/>
            </a:endParaRPr>
          </a:p>
        </p:txBody>
      </p:sp>
    </p:spTree>
    <p:extLst>
      <p:ext uri="{BB962C8B-B14F-4D97-AF65-F5344CB8AC3E}">
        <p14:creationId xmlns:p14="http://schemas.microsoft.com/office/powerpoint/2010/main" val="2650620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fontScale="90000"/>
          </a:bodyPr>
          <a:lstStyle/>
          <a:p>
            <a:r>
              <a:rPr lang="en-GB"/>
              <a:t>What do you need to do when a Serious Incident has occurred?</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pPr algn="just"/>
            <a:r>
              <a:rPr lang="en-GB" sz="1800" b="1">
                <a:solidFill>
                  <a:srgbClr val="333333"/>
                </a:solidFill>
              </a:rPr>
              <a:t>Step one</a:t>
            </a:r>
            <a:r>
              <a:rPr lang="en-GB" sz="1800">
                <a:solidFill>
                  <a:srgbClr val="333333"/>
                </a:solidFill>
              </a:rPr>
              <a:t> : </a:t>
            </a:r>
            <a:r>
              <a:rPr lang="en-GB" sz="1800">
                <a:solidFill>
                  <a:srgbClr val="3C3C3B"/>
                </a:solidFill>
                <a:ea typeface="+mn-lt"/>
                <a:cs typeface="+mn-lt"/>
              </a:rPr>
              <a:t>Instructor/school/other informs training provider of the incident</a:t>
            </a:r>
            <a:endParaRPr lang="en-US" sz="1800">
              <a:ea typeface="Tahoma"/>
              <a:cs typeface="Tahoma"/>
            </a:endParaRPr>
          </a:p>
          <a:p>
            <a:pPr algn="just"/>
            <a:endParaRPr lang="en-GB" sz="1800">
              <a:solidFill>
                <a:srgbClr val="3C3C3B"/>
              </a:solidFill>
              <a:ea typeface="Tahoma"/>
              <a:cs typeface="Tahoma"/>
            </a:endParaRPr>
          </a:p>
          <a:p>
            <a:pPr algn="just"/>
            <a:endParaRPr lang="en-GB" sz="1800">
              <a:solidFill>
                <a:srgbClr val="3C3C3B"/>
              </a:solidFill>
              <a:ea typeface="Tahoma"/>
              <a:cs typeface="Tahoma"/>
            </a:endParaRPr>
          </a:p>
          <a:p>
            <a:pPr algn="just"/>
            <a:r>
              <a:rPr lang="en-GB" sz="1800" b="1">
                <a:solidFill>
                  <a:srgbClr val="3C3C3B"/>
                </a:solidFill>
                <a:ea typeface="Tahoma"/>
                <a:cs typeface="Tahoma"/>
              </a:rPr>
              <a:t>Step two</a:t>
            </a:r>
            <a:r>
              <a:rPr lang="en-GB" sz="1800">
                <a:solidFill>
                  <a:srgbClr val="3C3C3B"/>
                </a:solidFill>
                <a:ea typeface="Tahoma"/>
                <a:cs typeface="Tahoma"/>
              </a:rPr>
              <a:t> : </a:t>
            </a:r>
            <a:r>
              <a:rPr lang="en-GB" sz="1800">
                <a:solidFill>
                  <a:srgbClr val="3C3C3B"/>
                </a:solidFill>
                <a:ea typeface="+mn-lt"/>
                <a:cs typeface="+mn-lt"/>
              </a:rPr>
              <a:t>Instructor completes training providers Serious Incident (SI) report form and training provider follows due process, including gaining report forms from other involved parties if deemed necessary </a:t>
            </a:r>
            <a:endParaRPr lang="en-GB" sz="1800">
              <a:solidFill>
                <a:srgbClr val="3C3C3B"/>
              </a:solidFill>
              <a:ea typeface="Tahoma"/>
              <a:cs typeface="Tahoma"/>
            </a:endParaRPr>
          </a:p>
          <a:p>
            <a:pPr algn="just"/>
            <a:endParaRPr lang="en-GB" sz="1800">
              <a:solidFill>
                <a:srgbClr val="3C3C3B"/>
              </a:solidFill>
              <a:ea typeface="Tahoma"/>
              <a:cs typeface="Tahoma"/>
            </a:endParaRPr>
          </a:p>
          <a:p>
            <a:pPr algn="just"/>
            <a:endParaRPr lang="en-GB" sz="1800">
              <a:solidFill>
                <a:srgbClr val="3C3C3B"/>
              </a:solidFill>
              <a:ea typeface="Tahoma"/>
              <a:cs typeface="Tahoma"/>
            </a:endParaRPr>
          </a:p>
          <a:p>
            <a:pPr algn="just"/>
            <a:r>
              <a:rPr lang="en-GB" sz="1800" b="1">
                <a:solidFill>
                  <a:srgbClr val="3C3C3B"/>
                </a:solidFill>
                <a:ea typeface="Tahoma"/>
                <a:cs typeface="Tahoma"/>
              </a:rPr>
              <a:t>Step three</a:t>
            </a:r>
            <a:r>
              <a:rPr lang="en-GB" sz="1800">
                <a:solidFill>
                  <a:srgbClr val="3C3C3B"/>
                </a:solidFill>
                <a:ea typeface="Tahoma"/>
                <a:cs typeface="Tahoma"/>
              </a:rPr>
              <a:t> : </a:t>
            </a:r>
            <a:r>
              <a:rPr lang="en-GB" sz="1800">
                <a:solidFill>
                  <a:srgbClr val="3C3C3B"/>
                </a:solidFill>
                <a:ea typeface="+mn-lt"/>
                <a:cs typeface="+mn-lt"/>
              </a:rPr>
              <a:t>Training provider conducts own investigation as needed and also informs grant recipient and </a:t>
            </a:r>
            <a:r>
              <a:rPr lang="en-GB" sz="1800" err="1">
                <a:solidFill>
                  <a:srgbClr val="3C3C3B"/>
                </a:solidFill>
                <a:ea typeface="+mn-lt"/>
                <a:cs typeface="+mn-lt"/>
              </a:rPr>
              <a:t>Bikeability</a:t>
            </a:r>
            <a:r>
              <a:rPr lang="en-GB" sz="1800">
                <a:solidFill>
                  <a:srgbClr val="3C3C3B"/>
                </a:solidFill>
                <a:ea typeface="+mn-lt"/>
                <a:cs typeface="+mn-lt"/>
              </a:rPr>
              <a:t> Trust within 72 hours of incident (sending through SI report form and any other relevant related documents)</a:t>
            </a:r>
            <a:endParaRPr lang="en-GB" sz="1800">
              <a:ea typeface="Tahoma"/>
              <a:cs typeface="Tahoma"/>
            </a:endParaRPr>
          </a:p>
          <a:p>
            <a:endParaRPr lang="en-GB" sz="1800">
              <a:ea typeface="Tahoma"/>
              <a:cs typeface="Tahoma"/>
            </a:endParaRPr>
          </a:p>
          <a:p>
            <a:endParaRPr lang="en-GB" sz="1800">
              <a:ea typeface="Tahoma"/>
              <a:cs typeface="Tahoma"/>
            </a:endParaRPr>
          </a:p>
          <a:p>
            <a:r>
              <a:rPr lang="en-GB" sz="1800" b="1">
                <a:ea typeface="Tahoma"/>
                <a:cs typeface="Tahoma"/>
              </a:rPr>
              <a:t>Step four</a:t>
            </a:r>
            <a:r>
              <a:rPr lang="en-GB" sz="1800">
                <a:ea typeface="Tahoma"/>
                <a:cs typeface="Tahoma"/>
              </a:rPr>
              <a:t> : </a:t>
            </a:r>
            <a:r>
              <a:rPr lang="en-GB" sz="1800">
                <a:solidFill>
                  <a:srgbClr val="3C3C3B"/>
                </a:solidFill>
                <a:ea typeface="+mn-lt"/>
                <a:cs typeface="+mn-lt"/>
              </a:rPr>
              <a:t>Grant recipient follows internal processes for serious incident reporting and ensures training provider has done the same</a:t>
            </a:r>
            <a:endParaRPr lang="en-GB" sz="1800">
              <a:ea typeface="Tahoma"/>
              <a:cs typeface="Tahoma"/>
            </a:endParaRPr>
          </a:p>
          <a:p>
            <a:endParaRPr lang="en-GB">
              <a:ea typeface="Tahoma"/>
              <a:cs typeface="Tahoma"/>
            </a:endParaRPr>
          </a:p>
        </p:txBody>
      </p:sp>
    </p:spTree>
    <p:extLst>
      <p:ext uri="{BB962C8B-B14F-4D97-AF65-F5344CB8AC3E}">
        <p14:creationId xmlns:p14="http://schemas.microsoft.com/office/powerpoint/2010/main" val="2174430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9F7C2-E772-73F0-79A2-3D4A59211270}"/>
              </a:ext>
            </a:extLst>
          </p:cNvPr>
          <p:cNvSpPr>
            <a:spLocks noGrp="1"/>
          </p:cNvSpPr>
          <p:nvPr>
            <p:ph type="title"/>
          </p:nvPr>
        </p:nvSpPr>
        <p:spPr/>
        <p:txBody>
          <a:bodyPr/>
          <a:lstStyle/>
          <a:p>
            <a:r>
              <a:rPr lang="en-US">
                <a:ea typeface="Tahoma Bold"/>
                <a:cs typeface="Tahoma Bold"/>
              </a:rPr>
              <a:t>What does the Trust do?</a:t>
            </a:r>
            <a:endParaRPr lang="en-US"/>
          </a:p>
        </p:txBody>
      </p:sp>
      <p:sp>
        <p:nvSpPr>
          <p:cNvPr id="3" name="Content Placeholder 2">
            <a:extLst>
              <a:ext uri="{FF2B5EF4-FFF2-40B4-BE49-F238E27FC236}">
                <a16:creationId xmlns:a16="http://schemas.microsoft.com/office/drawing/2014/main" id="{3A421B01-A310-A64C-945F-A8C80F017FC1}"/>
              </a:ext>
            </a:extLst>
          </p:cNvPr>
          <p:cNvSpPr>
            <a:spLocks noGrp="1"/>
          </p:cNvSpPr>
          <p:nvPr>
            <p:ph idx="1"/>
          </p:nvPr>
        </p:nvSpPr>
        <p:spPr/>
        <p:txBody>
          <a:bodyPr vert="horz" lIns="91440" tIns="45720" rIns="91440" bIns="45720" rtlCol="0" anchor="t">
            <a:normAutofit/>
          </a:bodyPr>
          <a:lstStyle/>
          <a:p>
            <a:pPr marL="342900" indent="-342900">
              <a:buChar char="•"/>
            </a:pPr>
            <a:r>
              <a:rPr lang="en-US" sz="1800">
                <a:ea typeface="Tahoma"/>
                <a:cs typeface="Tahoma"/>
              </a:rPr>
              <a:t>Model Serious Incident form</a:t>
            </a:r>
          </a:p>
          <a:p>
            <a:pPr marL="342900" indent="-342900">
              <a:buChar char="•"/>
            </a:pPr>
            <a:endParaRPr lang="en-US" sz="1800">
              <a:ea typeface="Tahoma"/>
              <a:cs typeface="Tahoma"/>
            </a:endParaRPr>
          </a:p>
          <a:p>
            <a:pPr marL="342900" indent="-342900">
              <a:buChar char="•"/>
            </a:pPr>
            <a:r>
              <a:rPr lang="en-US" sz="1800">
                <a:ea typeface="Tahoma"/>
                <a:cs typeface="Tahoma"/>
              </a:rPr>
              <a:t>Serious Incident process guidance</a:t>
            </a:r>
          </a:p>
          <a:p>
            <a:pPr marL="342900" indent="-342900">
              <a:buChar char="•"/>
            </a:pPr>
            <a:endParaRPr lang="en-US" sz="1800">
              <a:ea typeface="Tahoma"/>
              <a:cs typeface="Tahoma"/>
            </a:endParaRPr>
          </a:p>
          <a:p>
            <a:pPr marL="342900" indent="-342900">
              <a:buChar char="•"/>
            </a:pPr>
            <a:r>
              <a:rPr lang="en-US" sz="1800">
                <a:ea typeface="Tahoma"/>
                <a:cs typeface="Tahoma"/>
              </a:rPr>
              <a:t>Set up media monitoring alerts</a:t>
            </a:r>
          </a:p>
          <a:p>
            <a:pPr marL="342900" indent="-342900">
              <a:buChar char="•"/>
            </a:pPr>
            <a:endParaRPr lang="en-US" sz="1800">
              <a:ea typeface="Tahoma"/>
              <a:cs typeface="Tahoma"/>
            </a:endParaRPr>
          </a:p>
          <a:p>
            <a:pPr marL="342900" indent="-342900">
              <a:buChar char="•"/>
            </a:pPr>
            <a:r>
              <a:rPr lang="en-US" sz="1800">
                <a:ea typeface="Tahoma"/>
                <a:cs typeface="Tahoma"/>
              </a:rPr>
              <a:t>Support with agreed lines for media </a:t>
            </a:r>
            <a:r>
              <a:rPr lang="en-US" sz="1800" err="1">
                <a:ea typeface="Tahoma"/>
                <a:cs typeface="Tahoma"/>
              </a:rPr>
              <a:t>etc</a:t>
            </a:r>
            <a:endParaRPr lang="en-US" sz="1800">
              <a:ea typeface="Tahoma"/>
              <a:cs typeface="Tahoma"/>
            </a:endParaRPr>
          </a:p>
          <a:p>
            <a:pPr marL="342900" indent="-342900">
              <a:buChar char="•"/>
            </a:pPr>
            <a:endParaRPr lang="en-US" sz="1800">
              <a:ea typeface="Tahoma"/>
              <a:cs typeface="Tahoma"/>
            </a:endParaRPr>
          </a:p>
          <a:p>
            <a:pPr marL="342900" indent="-342900">
              <a:buChar char="•"/>
            </a:pPr>
            <a:r>
              <a:rPr lang="en-US" sz="1800">
                <a:ea typeface="Tahoma"/>
                <a:cs typeface="Tahoma"/>
              </a:rPr>
              <a:t>Support and advise on next steps and processes</a:t>
            </a:r>
          </a:p>
        </p:txBody>
      </p:sp>
    </p:spTree>
    <p:extLst>
      <p:ext uri="{BB962C8B-B14F-4D97-AF65-F5344CB8AC3E}">
        <p14:creationId xmlns:p14="http://schemas.microsoft.com/office/powerpoint/2010/main" val="2325323280"/>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6D9CD-5A04-DAB9-F895-394A2C86E154}"/>
              </a:ext>
            </a:extLst>
          </p:cNvPr>
          <p:cNvSpPr>
            <a:spLocks noGrp="1"/>
          </p:cNvSpPr>
          <p:nvPr>
            <p:ph type="title"/>
          </p:nvPr>
        </p:nvSpPr>
        <p:spPr/>
        <p:txBody>
          <a:bodyPr/>
          <a:lstStyle/>
          <a:p>
            <a:r>
              <a:rPr lang="en-US">
                <a:ea typeface="Tahoma Bold"/>
                <a:cs typeface="Tahoma Bold"/>
              </a:rPr>
              <a:t>What does the Charity Commission do?</a:t>
            </a:r>
            <a:endParaRPr lang="en-US"/>
          </a:p>
        </p:txBody>
      </p:sp>
      <p:sp>
        <p:nvSpPr>
          <p:cNvPr id="3" name="Content Placeholder 2">
            <a:extLst>
              <a:ext uri="{FF2B5EF4-FFF2-40B4-BE49-F238E27FC236}">
                <a16:creationId xmlns:a16="http://schemas.microsoft.com/office/drawing/2014/main" id="{2975CEA2-3BB4-1FE9-8E24-23C54A9D31C5}"/>
              </a:ext>
            </a:extLst>
          </p:cNvPr>
          <p:cNvSpPr>
            <a:spLocks noGrp="1"/>
          </p:cNvSpPr>
          <p:nvPr>
            <p:ph idx="1"/>
          </p:nvPr>
        </p:nvSpPr>
        <p:spPr/>
        <p:txBody>
          <a:bodyPr vert="horz" lIns="91440" tIns="45720" rIns="91440" bIns="45720" rtlCol="0" anchor="t">
            <a:noAutofit/>
          </a:bodyPr>
          <a:lstStyle/>
          <a:p>
            <a:r>
              <a:rPr lang="en-US" sz="1700" err="1">
                <a:ea typeface="Tahoma"/>
                <a:cs typeface="Tahoma"/>
              </a:rPr>
              <a:t>Bikeability</a:t>
            </a:r>
            <a:r>
              <a:rPr lang="en-US" sz="1700">
                <a:ea typeface="Tahoma"/>
                <a:cs typeface="Tahoma"/>
              </a:rPr>
              <a:t> Trust CEO and Trustees determine if the serious incident meets the criteria for referring to Charity Commission on the basis of significant harm to a beneficiary, charity or assets</a:t>
            </a:r>
          </a:p>
          <a:p>
            <a:endParaRPr lang="en-US" sz="1700">
              <a:ea typeface="Tahoma"/>
              <a:cs typeface="Tahoma"/>
            </a:endParaRPr>
          </a:p>
          <a:p>
            <a:r>
              <a:rPr lang="en-US" sz="1700">
                <a:ea typeface="Tahoma"/>
                <a:cs typeface="Tahoma"/>
              </a:rPr>
              <a:t>The Charity Commission will:</a:t>
            </a:r>
          </a:p>
          <a:p>
            <a:endParaRPr lang="en-US" sz="1700">
              <a:solidFill>
                <a:srgbClr val="000000"/>
              </a:solidFill>
              <a:ea typeface="+mn-lt"/>
              <a:cs typeface="+mn-lt"/>
            </a:endParaRPr>
          </a:p>
          <a:p>
            <a:pPr marL="285750" indent="-285750">
              <a:buChar char="•"/>
            </a:pPr>
            <a:r>
              <a:rPr lang="en-US" sz="1700">
                <a:solidFill>
                  <a:srgbClr val="0B0C0C"/>
                </a:solidFill>
                <a:ea typeface="+mn-lt"/>
                <a:cs typeface="+mn-lt"/>
              </a:rPr>
              <a:t>Ensure that trustees comply with their legal duties and that the charity manages the incident responsibly. This means the Commission will be looking for assurance that the charity has taken steps to limit the immediate impact of the incident and, where possible, prevent it from happening again.</a:t>
            </a:r>
            <a:endParaRPr lang="en-US" sz="1700">
              <a:solidFill>
                <a:srgbClr val="000000"/>
              </a:solidFill>
              <a:ea typeface="+mn-lt"/>
              <a:cs typeface="+mn-lt"/>
            </a:endParaRPr>
          </a:p>
          <a:p>
            <a:pPr marL="285750" indent="-285750">
              <a:buChar char="•"/>
            </a:pPr>
            <a:endParaRPr lang="en-US" sz="1700">
              <a:solidFill>
                <a:srgbClr val="0B0C0C"/>
              </a:solidFill>
              <a:ea typeface="+mn-lt"/>
              <a:cs typeface="+mn-lt"/>
            </a:endParaRPr>
          </a:p>
          <a:p>
            <a:pPr marL="285750" indent="-285750">
              <a:buChar char="•"/>
            </a:pPr>
            <a:r>
              <a:rPr lang="en-US" sz="1700">
                <a:solidFill>
                  <a:srgbClr val="0B0C0C"/>
                </a:solidFill>
                <a:ea typeface="+mn-lt"/>
                <a:cs typeface="+mn-lt"/>
              </a:rPr>
              <a:t>Sometimes the Commission needs to use its powers to protect a charity. </a:t>
            </a:r>
            <a:endParaRPr lang="en-US" sz="1700">
              <a:solidFill>
                <a:srgbClr val="000000"/>
              </a:solidFill>
              <a:ea typeface="+mn-lt"/>
              <a:cs typeface="+mn-lt"/>
            </a:endParaRPr>
          </a:p>
          <a:p>
            <a:pPr marL="285750" indent="-285750">
              <a:buChar char="•"/>
            </a:pPr>
            <a:endParaRPr lang="en-US" sz="1700">
              <a:solidFill>
                <a:srgbClr val="0B0C0C"/>
              </a:solidFill>
              <a:ea typeface="+mn-lt"/>
              <a:cs typeface="+mn-lt"/>
            </a:endParaRPr>
          </a:p>
          <a:p>
            <a:pPr marL="285750" indent="-285750">
              <a:buChar char="•"/>
            </a:pPr>
            <a:r>
              <a:rPr lang="en-US" sz="1700">
                <a:solidFill>
                  <a:srgbClr val="0B0C0C"/>
                </a:solidFill>
                <a:ea typeface="+mn-lt"/>
                <a:cs typeface="+mn-lt"/>
              </a:rPr>
              <a:t>Identify whether other charities might be affected, and can give better advice to all charities to help them protect themselves</a:t>
            </a:r>
            <a:endParaRPr lang="en-US" sz="1700">
              <a:solidFill>
                <a:srgbClr val="000000"/>
              </a:solidFill>
              <a:ea typeface="+mn-lt"/>
              <a:cs typeface="+mn-lt"/>
            </a:endParaRPr>
          </a:p>
          <a:p>
            <a:pPr marL="285750" indent="-285750">
              <a:buChar char="•"/>
            </a:pPr>
            <a:endParaRPr lang="en-US" sz="1700">
              <a:solidFill>
                <a:srgbClr val="0B0C0C"/>
              </a:solidFill>
              <a:ea typeface="+mn-lt"/>
              <a:cs typeface="+mn-lt"/>
            </a:endParaRPr>
          </a:p>
          <a:p>
            <a:r>
              <a:rPr lang="en-US" sz="1700">
                <a:solidFill>
                  <a:srgbClr val="0B0C0C"/>
                </a:solidFill>
                <a:ea typeface="+mn-lt"/>
                <a:cs typeface="+mn-lt"/>
              </a:rPr>
              <a:t>An incident is less likely to damage a charity’s reputation if trustees can show that they handled it well. If the media contact the Commission about an incident and it has been properly reported, the Commission will be able to say that the trustees handled the situation responsibly and this will help protect the charity’s reputation.</a:t>
            </a:r>
            <a:endParaRPr lang="en-US" sz="1700"/>
          </a:p>
        </p:txBody>
      </p:sp>
    </p:spTree>
    <p:extLst>
      <p:ext uri="{BB962C8B-B14F-4D97-AF65-F5344CB8AC3E}">
        <p14:creationId xmlns:p14="http://schemas.microsoft.com/office/powerpoint/2010/main" val="163614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0417-6106-937C-42C4-994DA3BEC466}"/>
              </a:ext>
            </a:extLst>
          </p:cNvPr>
          <p:cNvSpPr>
            <a:spLocks noGrp="1"/>
          </p:cNvSpPr>
          <p:nvPr>
            <p:ph type="title"/>
          </p:nvPr>
        </p:nvSpPr>
        <p:spPr/>
        <p:txBody>
          <a:bodyPr/>
          <a:lstStyle/>
          <a:p>
            <a:r>
              <a:rPr lang="en-US">
                <a:ea typeface="Tahoma Bold"/>
                <a:cs typeface="Tahoma Bold"/>
              </a:rPr>
              <a:t>Reporting to Active Travel England</a:t>
            </a:r>
            <a:endParaRPr lang="en-US"/>
          </a:p>
        </p:txBody>
      </p:sp>
      <p:sp>
        <p:nvSpPr>
          <p:cNvPr id="3" name="Content Placeholder 2">
            <a:extLst>
              <a:ext uri="{FF2B5EF4-FFF2-40B4-BE49-F238E27FC236}">
                <a16:creationId xmlns:a16="http://schemas.microsoft.com/office/drawing/2014/main" id="{701DB251-97F1-10C7-2ACD-22473D4EA360}"/>
              </a:ext>
            </a:extLst>
          </p:cNvPr>
          <p:cNvSpPr>
            <a:spLocks noGrp="1"/>
          </p:cNvSpPr>
          <p:nvPr>
            <p:ph idx="1"/>
          </p:nvPr>
        </p:nvSpPr>
        <p:spPr/>
        <p:txBody>
          <a:bodyPr vert="horz" lIns="91440" tIns="45720" rIns="91440" bIns="45720" rtlCol="0" anchor="t">
            <a:normAutofit/>
          </a:bodyPr>
          <a:lstStyle/>
          <a:p>
            <a:r>
              <a:rPr lang="en-US" sz="1800">
                <a:ea typeface="Tahoma"/>
                <a:cs typeface="Tahoma"/>
              </a:rPr>
              <a:t>The </a:t>
            </a:r>
            <a:r>
              <a:rPr lang="en-US" sz="1800" err="1">
                <a:ea typeface="Tahoma"/>
                <a:cs typeface="Tahoma"/>
              </a:rPr>
              <a:t>Bikeability</a:t>
            </a:r>
            <a:r>
              <a:rPr lang="en-US" sz="1800">
                <a:ea typeface="Tahoma"/>
                <a:cs typeface="Tahoma"/>
              </a:rPr>
              <a:t> Trust reports serious incidents to ATE on a monthly basis as part of our scrutiny meetings.</a:t>
            </a:r>
          </a:p>
          <a:p>
            <a:endParaRPr lang="en-US" sz="1800">
              <a:ea typeface="Tahoma"/>
              <a:cs typeface="Tahoma"/>
            </a:endParaRPr>
          </a:p>
          <a:p>
            <a:r>
              <a:rPr lang="en-US" sz="1800">
                <a:ea typeface="Tahoma"/>
                <a:cs typeface="Tahoma"/>
              </a:rPr>
              <a:t>In the event of a most serious incident where significant harm has occurred ATE will:</a:t>
            </a:r>
          </a:p>
          <a:p>
            <a:endParaRPr lang="en-US" sz="1800">
              <a:ea typeface="Tahoma"/>
              <a:cs typeface="Tahoma"/>
            </a:endParaRPr>
          </a:p>
          <a:p>
            <a:pPr marL="342900" indent="-342900">
              <a:buChar char="•"/>
            </a:pPr>
            <a:r>
              <a:rPr lang="en-US" sz="1800">
                <a:ea typeface="Tahoma"/>
                <a:cs typeface="Tahoma"/>
              </a:rPr>
              <a:t>Be briefed by the </a:t>
            </a:r>
            <a:r>
              <a:rPr lang="en-US" sz="1800" err="1">
                <a:ea typeface="Tahoma"/>
                <a:cs typeface="Tahoma"/>
              </a:rPr>
              <a:t>Bikeability</a:t>
            </a:r>
            <a:r>
              <a:rPr lang="en-US" sz="1800">
                <a:ea typeface="Tahoma"/>
                <a:cs typeface="Tahoma"/>
              </a:rPr>
              <a:t> Trust on full information of the incident; they will be given details of the training provider / grant recipient involved, but details of individual instructors and beneficiaries are not usually disclosed </a:t>
            </a:r>
          </a:p>
          <a:p>
            <a:pPr marL="342900" indent="-342900">
              <a:buChar char="•"/>
            </a:pPr>
            <a:endParaRPr lang="en-US" sz="1800">
              <a:ea typeface="Tahoma"/>
              <a:cs typeface="Tahoma"/>
            </a:endParaRPr>
          </a:p>
          <a:p>
            <a:pPr marL="342900" indent="-342900">
              <a:buChar char="•"/>
            </a:pPr>
            <a:r>
              <a:rPr lang="en-US" sz="1800">
                <a:ea typeface="Tahoma"/>
                <a:cs typeface="Tahoma"/>
              </a:rPr>
              <a:t>Use crisis communications manual and agree approach to media handling, public enquiries and complaints </a:t>
            </a:r>
            <a:endParaRPr lang="en-US"/>
          </a:p>
          <a:p>
            <a:pPr marL="342900" indent="-342900">
              <a:buChar char="•"/>
            </a:pPr>
            <a:endParaRPr lang="en-US" sz="1800">
              <a:ea typeface="Tahoma"/>
              <a:cs typeface="Tahoma"/>
            </a:endParaRPr>
          </a:p>
          <a:p>
            <a:pPr marL="342900" indent="-342900">
              <a:buChar char="•"/>
            </a:pPr>
            <a:r>
              <a:rPr lang="en-US" sz="1800">
                <a:ea typeface="Tahoma"/>
                <a:cs typeface="Tahoma"/>
              </a:rPr>
              <a:t>Brief Minister as appropriate </a:t>
            </a:r>
            <a:endParaRPr lang="en-US"/>
          </a:p>
          <a:p>
            <a:pPr marL="342900" indent="-342900">
              <a:buChar char="•"/>
            </a:pPr>
            <a:endParaRPr lang="en-US" sz="1800">
              <a:ea typeface="Tahoma"/>
              <a:cs typeface="Tahoma"/>
            </a:endParaRPr>
          </a:p>
          <a:p>
            <a:pPr marL="342900" indent="-342900">
              <a:buChar char="•"/>
            </a:pPr>
            <a:r>
              <a:rPr lang="en-US" sz="1800">
                <a:ea typeface="Tahoma"/>
                <a:cs typeface="Tahoma"/>
              </a:rPr>
              <a:t>Keep informed of the incident actions and learning to be assured learning has been embedded</a:t>
            </a:r>
            <a:endParaRPr lang="en-US"/>
          </a:p>
        </p:txBody>
      </p:sp>
    </p:spTree>
    <p:extLst>
      <p:ext uri="{BB962C8B-B14F-4D97-AF65-F5344CB8AC3E}">
        <p14:creationId xmlns:p14="http://schemas.microsoft.com/office/powerpoint/2010/main" val="3322377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Learning from Serious Incidents</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r>
              <a:rPr lang="en-GB" sz="1800" b="1">
                <a:solidFill>
                  <a:srgbClr val="333333"/>
                </a:solidFill>
                <a:ea typeface="Tahoma"/>
                <a:cs typeface="Tahoma"/>
              </a:rPr>
              <a:t>Key learning/actions;</a:t>
            </a:r>
          </a:p>
          <a:p>
            <a:endParaRPr lang="en-GB" sz="1800">
              <a:solidFill>
                <a:srgbClr val="333333"/>
              </a:solidFill>
              <a:ea typeface="Tahoma"/>
              <a:cs typeface="Tahoma"/>
            </a:endParaRPr>
          </a:p>
          <a:p>
            <a:pPr marL="285750" indent="-285750" algn="just">
              <a:buFont typeface="Symbol"/>
              <a:buChar char="•"/>
            </a:pPr>
            <a:r>
              <a:rPr lang="en-GB" sz="1800">
                <a:solidFill>
                  <a:srgbClr val="333333"/>
                </a:solidFill>
              </a:rPr>
              <a:t>A key </a:t>
            </a:r>
            <a:r>
              <a:rPr lang="en-GB" sz="1800">
                <a:solidFill>
                  <a:srgbClr val="333333"/>
                </a:solidFill>
                <a:latin typeface="Tahoma"/>
                <a:ea typeface="Tahoma"/>
                <a:cs typeface="Tahoma"/>
              </a:rPr>
              <a:t>action following a serious incident and subsequent investigation is highlighting why/how it happened and if there are any process/policy/actions that can be undertaken to reduce the risk of a similar incident happening again</a:t>
            </a: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Do processes need reviewing and amending? If so review specific processes and make changes.</a:t>
            </a: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Is there staff training that needs to be undertaken? By an individual or all staff?</a:t>
            </a:r>
          </a:p>
          <a:p>
            <a:pPr marL="285750" indent="-285750" algn="just">
              <a:buFont typeface="Symbol"/>
              <a:buChar char="•"/>
            </a:pPr>
            <a:endParaRPr lang="en-GB" sz="1800">
              <a:solidFill>
                <a:srgbClr val="333333"/>
              </a:solidFill>
              <a:ea typeface="Tahoma"/>
              <a:cs typeface="Tahoma"/>
            </a:endParaRPr>
          </a:p>
          <a:p>
            <a:pPr algn="just"/>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If you want support from the Trust following a serious incident then get in touch via our </a:t>
            </a:r>
            <a:r>
              <a:rPr lang="en-GB" sz="1800" err="1">
                <a:solidFill>
                  <a:srgbClr val="333333"/>
                </a:solidFill>
                <a:ea typeface="Tahoma"/>
                <a:cs typeface="Tahoma"/>
              </a:rPr>
              <a:t>Contactus</a:t>
            </a:r>
            <a:r>
              <a:rPr lang="en-GB" sz="1800">
                <a:solidFill>
                  <a:srgbClr val="333333"/>
                </a:solidFill>
                <a:ea typeface="Tahoma"/>
                <a:cs typeface="Tahoma"/>
              </a:rPr>
              <a:t> email and someone will be about to support you</a:t>
            </a: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ea typeface="Tahoma"/>
              <a:cs typeface="Tahoma"/>
            </a:endParaRPr>
          </a:p>
        </p:txBody>
      </p:sp>
    </p:spTree>
    <p:extLst>
      <p:ext uri="{BB962C8B-B14F-4D97-AF65-F5344CB8AC3E}">
        <p14:creationId xmlns:p14="http://schemas.microsoft.com/office/powerpoint/2010/main" val="3860450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9BBCE-14C7-33B6-56D3-B5B39F52837C}"/>
              </a:ext>
            </a:extLst>
          </p:cNvPr>
          <p:cNvSpPr>
            <a:spLocks noGrp="1"/>
          </p:cNvSpPr>
          <p:nvPr>
            <p:ph type="title"/>
          </p:nvPr>
        </p:nvSpPr>
        <p:spPr/>
        <p:txBody>
          <a:bodyPr/>
          <a:lstStyle/>
          <a:p>
            <a:r>
              <a:rPr lang="en-US">
                <a:ea typeface="Tahoma Bold"/>
                <a:cs typeface="Tahoma Bold"/>
              </a:rPr>
              <a:t>Recap</a:t>
            </a:r>
            <a:endParaRPr lang="en-US"/>
          </a:p>
        </p:txBody>
      </p:sp>
      <p:sp>
        <p:nvSpPr>
          <p:cNvPr id="3" name="Content Placeholder 2">
            <a:extLst>
              <a:ext uri="{FF2B5EF4-FFF2-40B4-BE49-F238E27FC236}">
                <a16:creationId xmlns:a16="http://schemas.microsoft.com/office/drawing/2014/main" id="{3F1F3D50-2A4F-3068-BA4A-5AB5F07B1285}"/>
              </a:ext>
            </a:extLst>
          </p:cNvPr>
          <p:cNvSpPr>
            <a:spLocks noGrp="1"/>
          </p:cNvSpPr>
          <p:nvPr>
            <p:ph idx="1"/>
          </p:nvPr>
        </p:nvSpPr>
        <p:spPr/>
        <p:txBody>
          <a:bodyPr vert="horz" lIns="91440" tIns="45720" rIns="91440" bIns="45720" rtlCol="0" anchor="t">
            <a:normAutofit/>
          </a:bodyPr>
          <a:lstStyle/>
          <a:p>
            <a:r>
              <a:rPr lang="en-US" err="1">
                <a:ea typeface="Tahoma"/>
                <a:cs typeface="Tahoma"/>
              </a:rPr>
              <a:t>Recognise</a:t>
            </a:r>
            <a:r>
              <a:rPr lang="en-US">
                <a:ea typeface="Tahoma"/>
                <a:cs typeface="Tahoma"/>
              </a:rPr>
              <a:t> what is a serious incident</a:t>
            </a:r>
          </a:p>
          <a:p>
            <a:endParaRPr lang="en-US">
              <a:ea typeface="Tahoma"/>
              <a:cs typeface="Tahoma"/>
            </a:endParaRPr>
          </a:p>
          <a:p>
            <a:r>
              <a:rPr lang="en-US">
                <a:ea typeface="Tahoma"/>
                <a:cs typeface="Tahoma"/>
              </a:rPr>
              <a:t>Report it quickly</a:t>
            </a:r>
          </a:p>
          <a:p>
            <a:endParaRPr lang="en-US">
              <a:ea typeface="Tahoma"/>
              <a:cs typeface="Tahoma"/>
            </a:endParaRPr>
          </a:p>
          <a:p>
            <a:r>
              <a:rPr lang="en-US">
                <a:ea typeface="Tahoma"/>
                <a:cs typeface="Tahoma"/>
              </a:rPr>
              <a:t>Receive support to handle incident </a:t>
            </a:r>
          </a:p>
          <a:p>
            <a:endParaRPr lang="en-US">
              <a:ea typeface="Tahoma"/>
              <a:cs typeface="Tahoma"/>
            </a:endParaRPr>
          </a:p>
          <a:p>
            <a:r>
              <a:rPr lang="en-US">
                <a:ea typeface="Tahoma"/>
                <a:cs typeface="Tahoma"/>
              </a:rPr>
              <a:t>Engage in monitoring incident</a:t>
            </a:r>
          </a:p>
          <a:p>
            <a:endParaRPr lang="en-US">
              <a:ea typeface="Tahoma"/>
              <a:cs typeface="Tahoma"/>
            </a:endParaRPr>
          </a:p>
          <a:p>
            <a:r>
              <a:rPr lang="en-US">
                <a:ea typeface="Tahoma"/>
                <a:cs typeface="Tahoma"/>
              </a:rPr>
              <a:t>Identify Learning for future </a:t>
            </a:r>
          </a:p>
          <a:p>
            <a:endParaRPr lang="en-US" b="1">
              <a:ea typeface="Tahoma"/>
              <a:cs typeface="Tahoma"/>
            </a:endParaRPr>
          </a:p>
          <a:p>
            <a:r>
              <a:rPr lang="en-US" b="1" err="1">
                <a:ea typeface="Tahoma"/>
                <a:cs typeface="Tahoma"/>
              </a:rPr>
              <a:t>Bikeability</a:t>
            </a:r>
            <a:r>
              <a:rPr lang="en-US" b="1">
                <a:ea typeface="Tahoma"/>
                <a:cs typeface="Tahoma"/>
              </a:rPr>
              <a:t> Trust culture around serious incidents is one of support</a:t>
            </a:r>
          </a:p>
          <a:p>
            <a:endParaRPr lang="en-US">
              <a:ea typeface="Tahoma"/>
              <a:cs typeface="Tahoma"/>
            </a:endParaRPr>
          </a:p>
        </p:txBody>
      </p:sp>
    </p:spTree>
    <p:extLst>
      <p:ext uri="{BB962C8B-B14F-4D97-AF65-F5344CB8AC3E}">
        <p14:creationId xmlns:p14="http://schemas.microsoft.com/office/powerpoint/2010/main" val="3196148472"/>
      </p:ext>
    </p:extLst>
  </p:cSld>
  <p:clrMapOvr>
    <a:masterClrMapping/>
  </p:clrMapOvr>
  <p:extLst>
    <p:ext uri="{6950BFC3-D8DA-4A85-94F7-54DA5524770B}">
      <p188:commentRel xmlns:p188="http://schemas.microsoft.com/office/powerpoint/2018/8/main" r:id="rId2"/>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2F885-DF46-19A6-7A58-93D6F5EF9206}"/>
              </a:ext>
            </a:extLst>
          </p:cNvPr>
          <p:cNvSpPr>
            <a:spLocks noGrp="1"/>
          </p:cNvSpPr>
          <p:nvPr>
            <p:ph type="title"/>
          </p:nvPr>
        </p:nvSpPr>
        <p:spPr/>
        <p:txBody>
          <a:bodyPr/>
          <a:lstStyle/>
          <a:p>
            <a:r>
              <a:rPr lang="en-US">
                <a:ea typeface="Tahoma Bold"/>
                <a:cs typeface="Tahoma Bold"/>
              </a:rPr>
              <a:t>Useful Documents and Links</a:t>
            </a:r>
            <a:endParaRPr lang="en-US"/>
          </a:p>
        </p:txBody>
      </p:sp>
      <p:sp>
        <p:nvSpPr>
          <p:cNvPr id="3" name="Content Placeholder 2">
            <a:extLst>
              <a:ext uri="{FF2B5EF4-FFF2-40B4-BE49-F238E27FC236}">
                <a16:creationId xmlns:a16="http://schemas.microsoft.com/office/drawing/2014/main" id="{5D4B841D-4339-724D-995A-AA53A911513A}"/>
              </a:ext>
            </a:extLst>
          </p:cNvPr>
          <p:cNvSpPr>
            <a:spLocks noGrp="1"/>
          </p:cNvSpPr>
          <p:nvPr>
            <p:ph idx="1"/>
          </p:nvPr>
        </p:nvSpPr>
        <p:spPr/>
        <p:txBody>
          <a:bodyPr vert="horz" lIns="91440" tIns="45720" rIns="91440" bIns="45720" rtlCol="0" anchor="t">
            <a:noAutofit/>
          </a:bodyPr>
          <a:lstStyle/>
          <a:p>
            <a:r>
              <a:rPr lang="en-US" sz="1100">
                <a:ea typeface="+mn-lt"/>
                <a:cs typeface="+mn-lt"/>
                <a:hlinkClick r:id="rId2"/>
              </a:rPr>
              <a:t>Serious incident reporting - For Training Providers | Bikeability</a:t>
            </a:r>
            <a:endParaRPr lang="en-US" sz="1100">
              <a:ea typeface="+mn-lt"/>
              <a:cs typeface="+mn-lt"/>
            </a:endParaRPr>
          </a:p>
          <a:p>
            <a:endParaRPr lang="en-US" sz="1100">
              <a:ea typeface="Tahoma"/>
              <a:cs typeface="Tahoma"/>
            </a:endParaRPr>
          </a:p>
          <a:p>
            <a:r>
              <a:rPr lang="en-US" sz="1100">
                <a:ea typeface="+mn-lt"/>
                <a:cs typeface="+mn-lt"/>
                <a:hlinkClick r:id="rId3"/>
              </a:rPr>
              <a:t>Safeguarding - For Training Providers | Bikeability</a:t>
            </a:r>
            <a:endParaRPr lang="en-US" sz="1100">
              <a:ea typeface="+mn-lt"/>
              <a:cs typeface="+mn-lt"/>
            </a:endParaRPr>
          </a:p>
          <a:p>
            <a:endParaRPr lang="en-US" sz="1100">
              <a:ea typeface="Tahoma"/>
              <a:cs typeface="Tahoma"/>
            </a:endParaRPr>
          </a:p>
          <a:p>
            <a:r>
              <a:rPr lang="en-US" sz="1100">
                <a:ea typeface="+mn-lt"/>
                <a:cs typeface="+mn-lt"/>
                <a:hlinkClick r:id="rId4"/>
              </a:rPr>
              <a:t>How to report a serious incident in your charity - GOV.UK (www.gov.uk)</a:t>
            </a:r>
            <a:endParaRPr lang="en-US" sz="1100">
              <a:ea typeface="+mn-lt"/>
              <a:cs typeface="+mn-lt"/>
            </a:endParaRPr>
          </a:p>
          <a:p>
            <a:endParaRPr lang="en-US" sz="1100">
              <a:ea typeface="Tahoma"/>
              <a:cs typeface="Tahoma"/>
            </a:endParaRPr>
          </a:p>
          <a:p>
            <a:r>
              <a:rPr lang="en-US" sz="1100">
                <a:ea typeface="+mn-lt"/>
                <a:cs typeface="+mn-lt"/>
                <a:hlinkClick r:id="rId5"/>
              </a:rPr>
              <a:t>model-Safeguarding-Policy.v2-March-2023.docx (live.com)</a:t>
            </a:r>
            <a:endParaRPr lang="en-US" sz="1100">
              <a:ea typeface="+mn-lt"/>
              <a:cs typeface="+mn-lt"/>
            </a:endParaRPr>
          </a:p>
          <a:p>
            <a:endParaRPr lang="en-US" sz="1100">
              <a:ea typeface="Tahoma"/>
              <a:cs typeface="Tahoma"/>
            </a:endParaRPr>
          </a:p>
          <a:p>
            <a:r>
              <a:rPr lang="en-US" sz="1100">
                <a:ea typeface="+mn-lt"/>
                <a:cs typeface="+mn-lt"/>
                <a:hlinkClick r:id="rId6"/>
              </a:rPr>
              <a:t>model-Safeguarding-Report-Form.v1-1-1.docx (live.com)</a:t>
            </a:r>
            <a:endParaRPr lang="en-US" sz="1100">
              <a:ea typeface="+mn-lt"/>
              <a:cs typeface="+mn-lt"/>
            </a:endParaRPr>
          </a:p>
          <a:p>
            <a:endParaRPr lang="en-US" sz="1100">
              <a:ea typeface="Tahoma"/>
              <a:cs typeface="Tahoma"/>
            </a:endParaRPr>
          </a:p>
          <a:p>
            <a:r>
              <a:rPr lang="en-US" sz="1100">
                <a:ea typeface="+mn-lt"/>
                <a:cs typeface="+mn-lt"/>
                <a:hlinkClick r:id="rId7"/>
              </a:rPr>
              <a:t>Serious-Incident-Report-Form-for-website.docx (live.com)</a:t>
            </a:r>
            <a:endParaRPr lang="en-US" sz="1100">
              <a:ea typeface="+mn-lt"/>
              <a:cs typeface="+mn-lt"/>
            </a:endParaRPr>
          </a:p>
          <a:p>
            <a:endParaRPr lang="en-US" sz="1100">
              <a:ea typeface="Tahoma"/>
              <a:cs typeface="Tahoma"/>
            </a:endParaRPr>
          </a:p>
          <a:p>
            <a:r>
              <a:rPr lang="en-US" sz="1100">
                <a:ea typeface="+mn-lt"/>
                <a:cs typeface="+mn-lt"/>
                <a:hlinkClick r:id="rId8"/>
              </a:rPr>
              <a:t>Safeguarding children and child protection | NSPCC Learning</a:t>
            </a:r>
            <a:endParaRPr lang="en-US" sz="1100">
              <a:ea typeface="+mn-lt"/>
              <a:cs typeface="+mn-lt"/>
            </a:endParaRPr>
          </a:p>
          <a:p>
            <a:endParaRPr lang="en-US" sz="1100">
              <a:ea typeface="Tahoma"/>
              <a:cs typeface="Tahoma"/>
            </a:endParaRPr>
          </a:p>
          <a:p>
            <a:r>
              <a:rPr lang="en-US" sz="1100">
                <a:ea typeface="+mn-lt"/>
                <a:cs typeface="+mn-lt"/>
                <a:hlinkClick r:id="rId9"/>
              </a:rPr>
              <a:t>The role of the LADO (Local Authority Designated Officer) – national-lado-network.co.uk</a:t>
            </a:r>
            <a:endParaRPr lang="en-US" sz="1100">
              <a:ea typeface="+mn-lt"/>
              <a:cs typeface="+mn-lt"/>
            </a:endParaRPr>
          </a:p>
          <a:p>
            <a:endParaRPr lang="en-US" sz="1100">
              <a:ea typeface="Tahoma"/>
              <a:cs typeface="Tahoma"/>
            </a:endParaRPr>
          </a:p>
          <a:p>
            <a:r>
              <a:rPr lang="en-US" sz="1100">
                <a:ea typeface="+mn-lt"/>
                <a:cs typeface="+mn-lt"/>
                <a:hlinkClick r:id="rId10"/>
              </a:rPr>
              <a:t>Health and safety - For Training Providers | Bikeability</a:t>
            </a:r>
            <a:endParaRPr lang="en-US" sz="1100">
              <a:ea typeface="+mn-lt"/>
              <a:cs typeface="+mn-lt"/>
            </a:endParaRPr>
          </a:p>
          <a:p>
            <a:endParaRPr lang="en-US" sz="1100">
              <a:ea typeface="Tahoma"/>
              <a:cs typeface="Tahoma"/>
            </a:endParaRPr>
          </a:p>
          <a:p>
            <a:r>
              <a:rPr lang="en-US" sz="1100">
                <a:ea typeface="+mn-lt"/>
                <a:cs typeface="+mn-lt"/>
                <a:hlinkClick r:id="rId11"/>
              </a:rPr>
              <a:t>DBS Checks - For Training Providers | Bikeability</a:t>
            </a:r>
            <a:endParaRPr lang="en-US" sz="1100">
              <a:ea typeface="+mn-lt"/>
              <a:cs typeface="+mn-lt"/>
            </a:endParaRPr>
          </a:p>
          <a:p>
            <a:endParaRPr lang="en-US" sz="1100">
              <a:ea typeface="Tahoma"/>
              <a:cs typeface="Tahoma"/>
            </a:endParaRPr>
          </a:p>
          <a:p>
            <a:r>
              <a:rPr lang="en-US" sz="1100">
                <a:ea typeface="+mn-lt"/>
                <a:cs typeface="+mn-lt"/>
                <a:hlinkClick r:id="rId12"/>
              </a:rPr>
              <a:t>Code of Practice - For Training Providers | Bikeability</a:t>
            </a:r>
            <a:endParaRPr lang="en-US" sz="1100">
              <a:ea typeface="+mn-lt"/>
              <a:cs typeface="+mn-lt"/>
            </a:endParaRPr>
          </a:p>
          <a:p>
            <a:endParaRPr lang="en-US" sz="1100">
              <a:ea typeface="+mn-lt"/>
              <a:cs typeface="+mn-lt"/>
            </a:endParaRPr>
          </a:p>
          <a:p>
            <a:r>
              <a:rPr lang="en-US" sz="1100">
                <a:ea typeface="+mn-lt"/>
                <a:cs typeface="+mn-lt"/>
                <a:hlinkClick r:id="rId13"/>
              </a:rPr>
              <a:t>Near-miss Book: Recording and reporting near misses at work (hse.gov.uk)</a:t>
            </a:r>
            <a:endParaRPr lang="en-US" sz="1100">
              <a:ea typeface="+mn-lt"/>
              <a:cs typeface="+mn-lt"/>
            </a:endParaRPr>
          </a:p>
          <a:p>
            <a:r>
              <a:rPr lang="en-US" sz="1100">
                <a:ea typeface="Tahoma"/>
                <a:cs typeface="Tahoma"/>
                <a:hlinkClick r:id="rId14"/>
              </a:rPr>
              <a:t>Reportable incidents - RIDDOR - HSE</a:t>
            </a:r>
            <a:endParaRPr lang="en-US" sz="1100"/>
          </a:p>
        </p:txBody>
      </p:sp>
    </p:spTree>
    <p:extLst>
      <p:ext uri="{BB962C8B-B14F-4D97-AF65-F5344CB8AC3E}">
        <p14:creationId xmlns:p14="http://schemas.microsoft.com/office/powerpoint/2010/main" val="1481123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55286-CE6A-C620-2490-DB36A377C77A}"/>
              </a:ext>
            </a:extLst>
          </p:cNvPr>
          <p:cNvSpPr>
            <a:spLocks noGrp="1"/>
          </p:cNvSpPr>
          <p:nvPr>
            <p:ph type="title"/>
          </p:nvPr>
        </p:nvSpPr>
        <p:spPr/>
        <p:txBody>
          <a:bodyPr/>
          <a:lstStyle/>
          <a:p>
            <a:r>
              <a:rPr lang="en-US">
                <a:ea typeface="Tahoma Bold"/>
                <a:cs typeface="Tahoma Bold"/>
              </a:rPr>
              <a:t>Support from the Trust</a:t>
            </a:r>
            <a:endParaRPr lang="en-US"/>
          </a:p>
        </p:txBody>
      </p:sp>
      <p:sp>
        <p:nvSpPr>
          <p:cNvPr id="3" name="Content Placeholder 2">
            <a:extLst>
              <a:ext uri="{FF2B5EF4-FFF2-40B4-BE49-F238E27FC236}">
                <a16:creationId xmlns:a16="http://schemas.microsoft.com/office/drawing/2014/main" id="{B4C7AE15-08E9-AC75-9173-3CC17B79F48F}"/>
              </a:ext>
            </a:extLst>
          </p:cNvPr>
          <p:cNvSpPr>
            <a:spLocks noGrp="1"/>
          </p:cNvSpPr>
          <p:nvPr>
            <p:ph idx="1"/>
          </p:nvPr>
        </p:nvSpPr>
        <p:spPr/>
        <p:txBody>
          <a:bodyPr vert="horz" lIns="91440" tIns="45720" rIns="91440" bIns="45720" rtlCol="0" anchor="t">
            <a:normAutofit/>
          </a:bodyPr>
          <a:lstStyle/>
          <a:p>
            <a:endParaRPr lang="en-GB" sz="2800">
              <a:solidFill>
                <a:srgbClr val="333333"/>
              </a:solidFill>
              <a:ea typeface="Tahoma"/>
              <a:cs typeface="Tahoma"/>
            </a:endParaRPr>
          </a:p>
          <a:p>
            <a:endParaRPr lang="en-GB" sz="2800">
              <a:solidFill>
                <a:srgbClr val="333333"/>
              </a:solidFill>
              <a:ea typeface="Tahoma"/>
              <a:cs typeface="Tahoma"/>
            </a:endParaRPr>
          </a:p>
          <a:p>
            <a:endParaRPr lang="en-GB" sz="2800">
              <a:solidFill>
                <a:srgbClr val="333333"/>
              </a:solidFill>
              <a:ea typeface="Tahoma"/>
              <a:cs typeface="Tahoma"/>
            </a:endParaRPr>
          </a:p>
          <a:p>
            <a:r>
              <a:rPr lang="en-GB" sz="2800">
                <a:solidFill>
                  <a:srgbClr val="333333"/>
                </a:solidFill>
                <a:ea typeface="Tahoma"/>
                <a:cs typeface="Tahoma"/>
              </a:rPr>
              <a:t>If you want support from the Trust regarding a Serious Complaint or Near Miss then get in touch via our </a:t>
            </a:r>
            <a:r>
              <a:rPr lang="en-GB" sz="2800" err="1">
                <a:solidFill>
                  <a:srgbClr val="333333"/>
                </a:solidFill>
                <a:ea typeface="Tahoma"/>
                <a:cs typeface="Tahoma"/>
              </a:rPr>
              <a:t>Contactus</a:t>
            </a:r>
            <a:r>
              <a:rPr lang="en-GB" sz="2800">
                <a:solidFill>
                  <a:srgbClr val="333333"/>
                </a:solidFill>
                <a:ea typeface="Tahoma"/>
                <a:cs typeface="Tahoma"/>
              </a:rPr>
              <a:t> email</a:t>
            </a:r>
            <a:endParaRPr lang="en-US" sz="2800">
              <a:ea typeface="Tahoma"/>
              <a:cs typeface="Tahoma"/>
            </a:endParaRPr>
          </a:p>
        </p:txBody>
      </p:sp>
    </p:spTree>
    <p:extLst>
      <p:ext uri="{BB962C8B-B14F-4D97-AF65-F5344CB8AC3E}">
        <p14:creationId xmlns:p14="http://schemas.microsoft.com/office/powerpoint/2010/main" val="186556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48B73E-450F-4B74-9CCA-58686C46B95F}"/>
              </a:ext>
            </a:extLst>
          </p:cNvPr>
          <p:cNvSpPr>
            <a:spLocks noGrp="1"/>
          </p:cNvSpPr>
          <p:nvPr>
            <p:ph type="title"/>
          </p:nvPr>
        </p:nvSpPr>
        <p:spPr/>
        <p:txBody>
          <a:bodyPr>
            <a:normAutofit fontScale="90000"/>
          </a:bodyPr>
          <a:lstStyle/>
          <a:p>
            <a:r>
              <a:rPr lang="en-GB">
                <a:ea typeface="Tahoma Bold"/>
                <a:cs typeface="Tahoma Bold"/>
              </a:rPr>
              <a:t>Serious Incidents: Reporting &amp; Investigations</a:t>
            </a:r>
          </a:p>
        </p:txBody>
      </p:sp>
    </p:spTree>
    <p:extLst>
      <p:ext uri="{BB962C8B-B14F-4D97-AF65-F5344CB8AC3E}">
        <p14:creationId xmlns:p14="http://schemas.microsoft.com/office/powerpoint/2010/main" val="2654590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1ADCC6-26C0-4625-9D59-F4C85D7B4726}"/>
              </a:ext>
            </a:extLst>
          </p:cNvPr>
          <p:cNvSpPr>
            <a:spLocks noGrp="1"/>
          </p:cNvSpPr>
          <p:nvPr>
            <p:ph idx="10"/>
          </p:nvPr>
        </p:nvSpPr>
        <p:spPr/>
        <p:txBody>
          <a:bodyPr/>
          <a:lstStyle/>
          <a:p>
            <a:r>
              <a:rPr lang="en-GB"/>
              <a:t>contactus@bikeabilitytrust.org</a:t>
            </a:r>
          </a:p>
        </p:txBody>
      </p:sp>
    </p:spTree>
    <p:extLst>
      <p:ext uri="{BB962C8B-B14F-4D97-AF65-F5344CB8AC3E}">
        <p14:creationId xmlns:p14="http://schemas.microsoft.com/office/powerpoint/2010/main" val="305511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4A96B-51B4-4198-9706-4076FDF523DA}"/>
              </a:ext>
            </a:extLst>
          </p:cNvPr>
          <p:cNvSpPr>
            <a:spLocks noGrp="1"/>
          </p:cNvSpPr>
          <p:nvPr>
            <p:ph type="title"/>
          </p:nvPr>
        </p:nvSpPr>
        <p:spPr/>
        <p:txBody>
          <a:bodyPr>
            <a:normAutofit fontScale="90000"/>
          </a:bodyPr>
          <a:lstStyle/>
          <a:p>
            <a:r>
              <a:rPr lang="en-GB"/>
              <a:t>Serious Incidents: Reporting &amp; Investigations</a:t>
            </a:r>
            <a:endParaRPr lang="en-GB">
              <a:ea typeface="Tahoma Bold"/>
              <a:cs typeface="Tahoma Bold"/>
            </a:endParaRPr>
          </a:p>
        </p:txBody>
      </p:sp>
      <p:sp>
        <p:nvSpPr>
          <p:cNvPr id="3" name="Content Placeholder 2">
            <a:extLst>
              <a:ext uri="{FF2B5EF4-FFF2-40B4-BE49-F238E27FC236}">
                <a16:creationId xmlns:a16="http://schemas.microsoft.com/office/drawing/2014/main" id="{D819A83C-2AB1-4B16-B249-C927C80D64AB}"/>
              </a:ext>
            </a:extLst>
          </p:cNvPr>
          <p:cNvSpPr>
            <a:spLocks noGrp="1"/>
          </p:cNvSpPr>
          <p:nvPr>
            <p:ph idx="1"/>
          </p:nvPr>
        </p:nvSpPr>
        <p:spPr/>
        <p:txBody>
          <a:bodyPr vert="horz" lIns="91440" tIns="45720" rIns="91440" bIns="45720" rtlCol="0" anchor="t">
            <a:normAutofit fontScale="55000" lnSpcReduction="20000"/>
          </a:bodyPr>
          <a:lstStyle/>
          <a:p>
            <a:pPr marL="457200" indent="-457200">
              <a:buAutoNum type="arabicPeriod"/>
            </a:pPr>
            <a:r>
              <a:rPr lang="en-GB" sz="2100"/>
              <a:t>Reporting Serious Incidents – our responsibilities</a:t>
            </a:r>
            <a:endParaRPr lang="en-US"/>
          </a:p>
          <a:p>
            <a:pPr marL="457200" indent="-457200">
              <a:buAutoNum type="arabicPeriod"/>
            </a:pPr>
            <a:r>
              <a:rPr lang="en-GB" sz="2200">
                <a:ea typeface="Tahoma"/>
                <a:cs typeface="Tahoma"/>
              </a:rPr>
              <a:t>Reporting Serious Incidents – your responsibilities</a:t>
            </a:r>
            <a:endParaRPr lang="en-GB" sz="2100">
              <a:ea typeface="Tahoma"/>
              <a:cs typeface="Tahoma"/>
            </a:endParaRPr>
          </a:p>
          <a:p>
            <a:pPr marL="457200" indent="-457200">
              <a:buAutoNum type="arabicPeriod"/>
            </a:pPr>
            <a:r>
              <a:rPr lang="en-GB"/>
              <a:t>What is a Serious Incident</a:t>
            </a:r>
            <a:endParaRPr lang="en-US">
              <a:ea typeface="Tahoma"/>
              <a:cs typeface="Tahoma"/>
            </a:endParaRPr>
          </a:p>
          <a:p>
            <a:pPr marL="457200" indent="-457200">
              <a:buAutoNum type="arabicPeriod"/>
            </a:pPr>
            <a:r>
              <a:rPr lang="en-GB">
                <a:ea typeface="Tahoma"/>
                <a:cs typeface="Tahoma"/>
              </a:rPr>
              <a:t>Safeguarding</a:t>
            </a:r>
          </a:p>
          <a:p>
            <a:pPr marL="457200" indent="-457200">
              <a:buAutoNum type="arabicPeriod"/>
            </a:pPr>
            <a:r>
              <a:rPr lang="en-GB">
                <a:ea typeface="Tahoma"/>
                <a:cs typeface="Tahoma"/>
              </a:rPr>
              <a:t>Near Misses</a:t>
            </a:r>
            <a:endParaRPr lang="en-GB"/>
          </a:p>
          <a:p>
            <a:pPr marL="457200" indent="-457200">
              <a:buAutoNum type="arabicPeriod"/>
            </a:pPr>
            <a:r>
              <a:rPr lang="en-GB"/>
              <a:t>Health &amp; Safety investigations</a:t>
            </a:r>
            <a:endParaRPr lang="en-GB">
              <a:ea typeface="Tahoma"/>
              <a:cs typeface="Tahoma"/>
            </a:endParaRPr>
          </a:p>
          <a:p>
            <a:pPr marL="457200" indent="-457200">
              <a:buAutoNum type="arabicPeriod"/>
            </a:pPr>
            <a:r>
              <a:rPr lang="en-GB"/>
              <a:t>What do you need to do when a Serious Incident has occurred?</a:t>
            </a:r>
            <a:endParaRPr lang="en-GB">
              <a:ea typeface="Tahoma"/>
              <a:cs typeface="Tahoma"/>
            </a:endParaRPr>
          </a:p>
          <a:p>
            <a:pPr marL="457200" indent="-457200">
              <a:buAutoNum type="arabicPeriod"/>
            </a:pPr>
            <a:r>
              <a:rPr lang="en-GB">
                <a:ea typeface="Tahoma"/>
                <a:cs typeface="Tahoma"/>
              </a:rPr>
              <a:t>What does the Trust do?</a:t>
            </a:r>
          </a:p>
          <a:p>
            <a:pPr marL="457200" indent="-457200">
              <a:buAutoNum type="arabicPeriod"/>
            </a:pPr>
            <a:r>
              <a:rPr lang="en-GB">
                <a:ea typeface="Tahoma"/>
                <a:cs typeface="Tahoma"/>
              </a:rPr>
              <a:t>What does the Charity Commission do?</a:t>
            </a:r>
            <a:endParaRPr lang="en-GB"/>
          </a:p>
          <a:p>
            <a:pPr marL="457200" indent="-457200">
              <a:buAutoNum type="arabicPeriod"/>
            </a:pPr>
            <a:r>
              <a:rPr lang="en-GB">
                <a:ea typeface="Tahoma"/>
                <a:cs typeface="Tahoma"/>
              </a:rPr>
              <a:t>What does Active Travel England do?</a:t>
            </a:r>
            <a:endParaRPr lang="en-GB"/>
          </a:p>
          <a:p>
            <a:pPr marL="457200" indent="-457200">
              <a:buAutoNum type="arabicPeriod"/>
            </a:pPr>
            <a:r>
              <a:rPr lang="en-GB"/>
              <a:t>Learning from Serious Incidents</a:t>
            </a:r>
            <a:endParaRPr lang="en-GB">
              <a:ea typeface="Tahoma"/>
              <a:cs typeface="Tahoma"/>
            </a:endParaRPr>
          </a:p>
          <a:p>
            <a:pPr marL="457200" indent="-457200">
              <a:buAutoNum type="arabicPeriod"/>
            </a:pPr>
            <a:r>
              <a:rPr lang="en-GB">
                <a:ea typeface="Tahoma"/>
                <a:cs typeface="Tahoma"/>
              </a:rPr>
              <a:t>Useful documents and links</a:t>
            </a:r>
          </a:p>
          <a:p>
            <a:endParaRPr lang="en-GB"/>
          </a:p>
          <a:p>
            <a:endParaRPr lang="en-GB">
              <a:ea typeface="Tahoma"/>
              <a:cs typeface="Tahoma"/>
            </a:endParaRPr>
          </a:p>
        </p:txBody>
      </p:sp>
    </p:spTree>
    <p:extLst>
      <p:ext uri="{BB962C8B-B14F-4D97-AF65-F5344CB8AC3E}">
        <p14:creationId xmlns:p14="http://schemas.microsoft.com/office/powerpoint/2010/main" val="150774070"/>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4D10C-1D8C-003D-18BF-5FFFBE5CDA33}"/>
              </a:ext>
            </a:extLst>
          </p:cNvPr>
          <p:cNvSpPr>
            <a:spLocks noGrp="1"/>
          </p:cNvSpPr>
          <p:nvPr>
            <p:ph type="title"/>
          </p:nvPr>
        </p:nvSpPr>
        <p:spPr/>
        <p:txBody>
          <a:bodyPr>
            <a:normAutofit fontScale="90000"/>
          </a:bodyPr>
          <a:lstStyle/>
          <a:p>
            <a:r>
              <a:rPr lang="en-GB">
                <a:ea typeface="+mj-lt"/>
                <a:cs typeface="+mj-lt"/>
              </a:rPr>
              <a:t>Reporting Serious Incidents – our responsibilities</a:t>
            </a:r>
            <a:endParaRPr lang="en-US"/>
          </a:p>
        </p:txBody>
      </p:sp>
      <p:sp>
        <p:nvSpPr>
          <p:cNvPr id="3" name="Content Placeholder 2">
            <a:extLst>
              <a:ext uri="{FF2B5EF4-FFF2-40B4-BE49-F238E27FC236}">
                <a16:creationId xmlns:a16="http://schemas.microsoft.com/office/drawing/2014/main" id="{5A613ECD-E55B-D5E7-103F-AD8B45D37EC6}"/>
              </a:ext>
            </a:extLst>
          </p:cNvPr>
          <p:cNvSpPr>
            <a:spLocks noGrp="1"/>
          </p:cNvSpPr>
          <p:nvPr>
            <p:ph idx="1"/>
          </p:nvPr>
        </p:nvSpPr>
        <p:spPr/>
        <p:txBody>
          <a:bodyPr vert="horz" lIns="91440" tIns="45720" rIns="91440" bIns="45720" rtlCol="0" anchor="t">
            <a:noAutofit/>
          </a:bodyPr>
          <a:lstStyle/>
          <a:p>
            <a:r>
              <a:rPr lang="en-US" sz="1800" b="1">
                <a:ea typeface="Tahoma"/>
                <a:cs typeface="Tahoma"/>
              </a:rPr>
              <a:t>The Trust is required to report serious incidents as part of:</a:t>
            </a:r>
          </a:p>
          <a:p>
            <a:endParaRPr lang="en-US" sz="1800">
              <a:ea typeface="Tahoma"/>
              <a:cs typeface="Tahoma"/>
            </a:endParaRPr>
          </a:p>
          <a:p>
            <a:pPr marL="342900" indent="-342900">
              <a:buChar char="•"/>
            </a:pPr>
            <a:r>
              <a:rPr lang="en-US" sz="1800">
                <a:ea typeface="Tahoma"/>
                <a:cs typeface="Tahoma"/>
              </a:rPr>
              <a:t>Our registration with the Charity Commission </a:t>
            </a:r>
          </a:p>
          <a:p>
            <a:pPr marL="342900" indent="-342900">
              <a:buChar char="•"/>
            </a:pPr>
            <a:endParaRPr lang="en-US" sz="1800">
              <a:ea typeface="Tahoma"/>
              <a:cs typeface="Tahoma"/>
            </a:endParaRPr>
          </a:p>
          <a:p>
            <a:pPr marL="342900" indent="-342900">
              <a:buChar char="•"/>
            </a:pPr>
            <a:r>
              <a:rPr lang="en-US" sz="1800">
                <a:ea typeface="Tahoma"/>
                <a:cs typeface="Tahoma"/>
              </a:rPr>
              <a:t>Our grant agreement with the Department for Transport / Active Travel England </a:t>
            </a:r>
          </a:p>
          <a:p>
            <a:pPr marL="342900" indent="-342900">
              <a:buChar char="•"/>
            </a:pPr>
            <a:endParaRPr lang="en-US" sz="1800">
              <a:ea typeface="Tahoma"/>
              <a:cs typeface="Tahoma"/>
            </a:endParaRPr>
          </a:p>
          <a:p>
            <a:pPr marL="342900" indent="-342900">
              <a:buChar char="•"/>
            </a:pPr>
            <a:r>
              <a:rPr lang="en-US" sz="1800">
                <a:ea typeface="Tahoma"/>
                <a:cs typeface="Tahoma"/>
              </a:rPr>
              <a:t>Failure to report can have serious consequences for the </a:t>
            </a:r>
            <a:r>
              <a:rPr lang="en-US" sz="1800" err="1">
                <a:ea typeface="Tahoma"/>
                <a:cs typeface="Tahoma"/>
              </a:rPr>
              <a:t>Bikeability</a:t>
            </a:r>
            <a:r>
              <a:rPr lang="en-US" sz="1800">
                <a:ea typeface="Tahoma"/>
                <a:cs typeface="Tahoma"/>
              </a:rPr>
              <a:t> </a:t>
            </a:r>
            <a:r>
              <a:rPr lang="en-US" sz="1800" err="1">
                <a:ea typeface="Tahoma"/>
                <a:cs typeface="Tahoma"/>
              </a:rPr>
              <a:t>programme</a:t>
            </a:r>
            <a:endParaRPr lang="en-US" sz="1800">
              <a:ea typeface="Tahoma"/>
              <a:cs typeface="Tahoma"/>
            </a:endParaRPr>
          </a:p>
          <a:p>
            <a:endParaRPr lang="en-US" sz="1800">
              <a:ea typeface="Tahoma"/>
              <a:cs typeface="Tahoma"/>
            </a:endParaRPr>
          </a:p>
          <a:p>
            <a:r>
              <a:rPr lang="en-US" sz="1800" b="1">
                <a:ea typeface="Tahoma"/>
                <a:cs typeface="Tahoma"/>
              </a:rPr>
              <a:t>We know serious incidents will happen given the risk environment </a:t>
            </a:r>
            <a:r>
              <a:rPr lang="en-US" sz="1800" b="1" err="1">
                <a:ea typeface="Tahoma"/>
                <a:cs typeface="Tahoma"/>
              </a:rPr>
              <a:t>Bikeability</a:t>
            </a:r>
            <a:r>
              <a:rPr lang="en-US" sz="1800" b="1">
                <a:ea typeface="Tahoma"/>
                <a:cs typeface="Tahoma"/>
              </a:rPr>
              <a:t> works in. Our approach to serious incidents is to:</a:t>
            </a:r>
          </a:p>
          <a:p>
            <a:endParaRPr lang="en-US" sz="1800">
              <a:ea typeface="Tahoma"/>
              <a:cs typeface="Tahoma"/>
            </a:endParaRPr>
          </a:p>
          <a:p>
            <a:pPr marL="457200" indent="-457200">
              <a:buChar char="•"/>
            </a:pPr>
            <a:r>
              <a:rPr lang="en-US" sz="1800">
                <a:ea typeface="Tahoma"/>
                <a:cs typeface="Tahoma"/>
              </a:rPr>
              <a:t>Ensure anyone working in </a:t>
            </a:r>
            <a:r>
              <a:rPr lang="en-US" sz="1800" err="1">
                <a:ea typeface="Tahoma"/>
                <a:cs typeface="Tahoma"/>
              </a:rPr>
              <a:t>Bikeability</a:t>
            </a:r>
            <a:r>
              <a:rPr lang="en-US" sz="1800">
                <a:ea typeface="Tahoma"/>
                <a:cs typeface="Tahoma"/>
              </a:rPr>
              <a:t> is complying with legal duties</a:t>
            </a:r>
          </a:p>
          <a:p>
            <a:pPr marL="457200" indent="-457200">
              <a:buChar char="•"/>
            </a:pPr>
            <a:endParaRPr lang="en-US" sz="1800">
              <a:ea typeface="Tahoma"/>
              <a:cs typeface="Tahoma"/>
            </a:endParaRPr>
          </a:p>
          <a:p>
            <a:pPr marL="457200" indent="-457200">
              <a:buChar char="•"/>
            </a:pPr>
            <a:r>
              <a:rPr lang="en-US" sz="1800">
                <a:ea typeface="Tahoma"/>
                <a:cs typeface="Tahoma"/>
              </a:rPr>
              <a:t>Embed a culture of learning from serious incidents so we can prevent them from happening again</a:t>
            </a:r>
          </a:p>
          <a:p>
            <a:endParaRPr lang="en-US" sz="1800">
              <a:ea typeface="Tahoma"/>
              <a:cs typeface="Tahoma"/>
            </a:endParaRPr>
          </a:p>
          <a:p>
            <a:pPr marL="457200" indent="-457200">
              <a:buChar char="•"/>
            </a:pPr>
            <a:r>
              <a:rPr lang="en-US" sz="1800">
                <a:ea typeface="Tahoma"/>
                <a:cs typeface="Tahoma"/>
              </a:rPr>
              <a:t>Provide support to </a:t>
            </a:r>
            <a:r>
              <a:rPr lang="en-US" sz="1800" err="1">
                <a:ea typeface="Tahoma"/>
                <a:cs typeface="Tahoma"/>
              </a:rPr>
              <a:t>Bikeability</a:t>
            </a:r>
            <a:r>
              <a:rPr lang="en-US" sz="1800">
                <a:ea typeface="Tahoma"/>
                <a:cs typeface="Tahoma"/>
              </a:rPr>
              <a:t> Industry through serious incidents</a:t>
            </a:r>
          </a:p>
          <a:p>
            <a:pPr marL="457200" indent="-457200">
              <a:buChar char="•"/>
            </a:pPr>
            <a:endParaRPr lang="en-US">
              <a:ea typeface="Tahoma"/>
              <a:cs typeface="Tahoma"/>
            </a:endParaRPr>
          </a:p>
          <a:p>
            <a:pPr marL="457200" indent="-457200">
              <a:buChar char="•"/>
            </a:pPr>
            <a:endParaRPr lang="en-US">
              <a:ea typeface="Tahoma"/>
              <a:cs typeface="Tahoma"/>
            </a:endParaRPr>
          </a:p>
          <a:p>
            <a:pPr marL="457200" indent="-457200">
              <a:buChar char="•"/>
            </a:pPr>
            <a:endParaRPr lang="en-US">
              <a:ea typeface="Tahoma"/>
              <a:cs typeface="Tahoma"/>
            </a:endParaRPr>
          </a:p>
          <a:p>
            <a:pPr marL="457200" indent="-457200">
              <a:buChar char="•"/>
            </a:pPr>
            <a:endParaRPr lang="en-US">
              <a:ea typeface="Tahoma"/>
              <a:cs typeface="Tahoma"/>
            </a:endParaRPr>
          </a:p>
          <a:p>
            <a:endParaRPr lang="en-US">
              <a:ea typeface="Tahoma"/>
              <a:cs typeface="Tahoma"/>
            </a:endParaRPr>
          </a:p>
        </p:txBody>
      </p:sp>
    </p:spTree>
    <p:extLst>
      <p:ext uri="{BB962C8B-B14F-4D97-AF65-F5344CB8AC3E}">
        <p14:creationId xmlns:p14="http://schemas.microsoft.com/office/powerpoint/2010/main" val="252874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fontScale="90000"/>
          </a:bodyPr>
          <a:lstStyle/>
          <a:p>
            <a:r>
              <a:rPr lang="en-GB"/>
              <a:t>Reporting Serious Incidents – your responsibilities</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r>
              <a:rPr lang="en-GB" sz="1800" b="1">
                <a:solidFill>
                  <a:srgbClr val="333333"/>
                </a:solidFill>
              </a:rPr>
              <a:t>Make sure you: </a:t>
            </a:r>
            <a:r>
              <a:rPr lang="en-GB" sz="1800">
                <a:solidFill>
                  <a:srgbClr val="333333"/>
                </a:solidFill>
              </a:rPr>
              <a:t> </a:t>
            </a:r>
            <a:endParaRPr lang="en-GB" sz="1800">
              <a:solidFill>
                <a:srgbClr val="333333"/>
              </a:solidFill>
              <a:ea typeface="Tahoma"/>
              <a:cs typeface="Tahoma"/>
            </a:endParaRPr>
          </a:p>
          <a:p>
            <a:endParaRPr lang="en-GB" sz="1800">
              <a:solidFill>
                <a:srgbClr val="333333"/>
              </a:solidFill>
              <a:ea typeface="Tahoma"/>
              <a:cs typeface="Tahoma"/>
            </a:endParaRPr>
          </a:p>
          <a:p>
            <a:pPr marL="285750" indent="-285750" algn="just">
              <a:buFont typeface="Symbol"/>
              <a:buChar char="•"/>
            </a:pPr>
            <a:r>
              <a:rPr lang="en-GB" sz="1800">
                <a:solidFill>
                  <a:srgbClr val="333333"/>
                </a:solidFill>
              </a:rPr>
              <a:t>Report any Serious Incidents to The Trust within 72 hours (if in doubt if it needs reporting get it touch and we can help advise you)</a:t>
            </a:r>
            <a:endParaRPr lang="en-GB" sz="1800">
              <a:solidFill>
                <a:srgbClr val="333333"/>
              </a:solidFill>
              <a:latin typeface="Tahoma"/>
              <a:ea typeface="Tahoma"/>
              <a:cs typeface="Tahoma"/>
            </a:endParaRP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Keep accurate and dated records of all Serious Incidents reported to The Trust </a:t>
            </a: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Report number of Serious Incidents in your training provider annual renewal</a:t>
            </a: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All Serious Incidents must be reported, even those that are investigated and not upheld – it is the nature of the incident that can make it a serious incident and all must be reported.</a:t>
            </a: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ea typeface="Tahoma"/>
              <a:cs typeface="Tahoma"/>
            </a:endParaRPr>
          </a:p>
        </p:txBody>
      </p:sp>
    </p:spTree>
    <p:extLst>
      <p:ext uri="{BB962C8B-B14F-4D97-AF65-F5344CB8AC3E}">
        <p14:creationId xmlns:p14="http://schemas.microsoft.com/office/powerpoint/2010/main" val="24148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ea typeface="Tahoma Bold"/>
                <a:cs typeface="Tahoma Bold"/>
              </a:rPr>
              <a:t>What is a Serious Incident?</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pPr algn="just"/>
            <a:r>
              <a:rPr lang="en-GB" sz="1800" b="1">
                <a:solidFill>
                  <a:srgbClr val="0B0C0C"/>
                </a:solidFill>
                <a:ea typeface="+mn-lt"/>
                <a:cs typeface="+mn-lt"/>
              </a:rPr>
              <a:t>The main categories of reportable incidents are:</a:t>
            </a:r>
            <a:endParaRPr lang="en-US" sz="1800" b="1">
              <a:ea typeface="Tahoma"/>
              <a:cs typeface="Tahoma"/>
            </a:endParaRPr>
          </a:p>
          <a:p>
            <a:pPr algn="just"/>
            <a:endParaRPr lang="en-GB" sz="1800">
              <a:solidFill>
                <a:srgbClr val="0B0C0C"/>
              </a:solidFill>
              <a:ea typeface="+mn-lt"/>
              <a:cs typeface="+mn-lt"/>
            </a:endParaRPr>
          </a:p>
          <a:p>
            <a:pPr marL="285750" indent="-285750" algn="just">
              <a:buFont typeface="Arial"/>
              <a:buChar char="•"/>
            </a:pPr>
            <a:r>
              <a:rPr lang="en-GB" sz="1800">
                <a:solidFill>
                  <a:srgbClr val="0B0C0C"/>
                </a:solidFill>
                <a:ea typeface="+mn-lt"/>
                <a:cs typeface="+mn-lt"/>
              </a:rPr>
              <a:t>Safeguarding incident </a:t>
            </a:r>
          </a:p>
          <a:p>
            <a:pPr algn="just"/>
            <a:endParaRPr lang="en-GB" sz="1800">
              <a:solidFill>
                <a:srgbClr val="0B0C0C"/>
              </a:solidFill>
              <a:ea typeface="+mn-lt"/>
              <a:cs typeface="+mn-lt"/>
            </a:endParaRPr>
          </a:p>
          <a:p>
            <a:pPr marL="285750" indent="-285750" algn="just">
              <a:buFont typeface="Arial"/>
              <a:buChar char="•"/>
            </a:pPr>
            <a:r>
              <a:rPr lang="en-GB" sz="1800">
                <a:solidFill>
                  <a:srgbClr val="0B0C0C"/>
                </a:solidFill>
                <a:ea typeface="+mn-lt"/>
                <a:cs typeface="+mn-lt"/>
              </a:rPr>
              <a:t>Health and Safety incident</a:t>
            </a:r>
            <a:endParaRPr lang="en-GB" sz="1800">
              <a:solidFill>
                <a:srgbClr val="000000"/>
              </a:solidFill>
              <a:ea typeface="+mn-lt"/>
              <a:cs typeface="+mn-lt"/>
            </a:endParaRPr>
          </a:p>
          <a:p>
            <a:pPr algn="just"/>
            <a:endParaRPr lang="en-GB" sz="1800">
              <a:solidFill>
                <a:srgbClr val="0B0C0C"/>
              </a:solidFill>
              <a:ea typeface="+mn-lt"/>
              <a:cs typeface="+mn-lt"/>
            </a:endParaRPr>
          </a:p>
          <a:p>
            <a:pPr marL="285750" indent="-285750" algn="just">
              <a:buFont typeface="Arial"/>
              <a:buChar char="•"/>
            </a:pPr>
            <a:r>
              <a:rPr lang="en-GB" sz="1800">
                <a:solidFill>
                  <a:srgbClr val="0B0C0C"/>
                </a:solidFill>
                <a:ea typeface="+mn-lt"/>
                <a:cs typeface="+mn-lt"/>
              </a:rPr>
              <a:t>Data breach</a:t>
            </a:r>
          </a:p>
          <a:p>
            <a:pPr algn="just"/>
            <a:endParaRPr lang="en-GB" sz="1800">
              <a:solidFill>
                <a:srgbClr val="0B0C0C"/>
              </a:solidFill>
              <a:ea typeface="+mn-lt"/>
              <a:cs typeface="+mn-lt"/>
            </a:endParaRPr>
          </a:p>
          <a:p>
            <a:pPr marL="285750" indent="-285750" algn="just">
              <a:buFont typeface="Arial"/>
              <a:buChar char="•"/>
            </a:pPr>
            <a:r>
              <a:rPr lang="en-GB" sz="1800">
                <a:solidFill>
                  <a:srgbClr val="0B0C0C"/>
                </a:solidFill>
                <a:ea typeface="+mn-lt"/>
                <a:cs typeface="+mn-lt"/>
              </a:rPr>
              <a:t>Risk to reputation </a:t>
            </a:r>
          </a:p>
          <a:p>
            <a:pPr algn="just"/>
            <a:endParaRPr lang="en-GB" sz="1800">
              <a:solidFill>
                <a:srgbClr val="0B0C0C"/>
              </a:solidFill>
              <a:ea typeface="+mn-lt"/>
              <a:cs typeface="+mn-lt"/>
            </a:endParaRPr>
          </a:p>
          <a:p>
            <a:pPr algn="just">
              <a:buFont typeface="Arial"/>
            </a:pPr>
            <a:r>
              <a:rPr lang="en-GB" sz="1800">
                <a:solidFill>
                  <a:srgbClr val="0B0C0C"/>
                </a:solidFill>
                <a:ea typeface="+mn-lt"/>
                <a:cs typeface="+mn-lt"/>
              </a:rPr>
              <a:t>Both the safeguarding and health and safety incidents can be put in the bracket of incidents that have resulted in or risk of significant harm.</a:t>
            </a:r>
            <a:endParaRPr lang="en-GB" sz="1800">
              <a:solidFill>
                <a:srgbClr val="0B0C0C"/>
              </a:solidFill>
              <a:ea typeface="Tahoma"/>
              <a:cs typeface="Tahoma"/>
            </a:endParaRPr>
          </a:p>
          <a:p>
            <a:pPr algn="just">
              <a:buFont typeface="Arial"/>
            </a:pPr>
            <a:endParaRPr lang="en-GB" sz="1800">
              <a:solidFill>
                <a:srgbClr val="0B0C0C"/>
              </a:solidFill>
              <a:ea typeface="Tahoma"/>
              <a:cs typeface="Tahoma"/>
            </a:endParaRPr>
          </a:p>
          <a:p>
            <a:pPr algn="just">
              <a:buFont typeface="Arial"/>
            </a:pPr>
            <a:r>
              <a:rPr lang="en-GB" sz="1800">
                <a:solidFill>
                  <a:srgbClr val="0B0C0C"/>
                </a:solidFill>
                <a:ea typeface="Tahoma"/>
                <a:cs typeface="Tahoma"/>
              </a:rPr>
              <a:t>If in doubt get in touch with the Trust as we can offer advice and support. </a:t>
            </a:r>
          </a:p>
          <a:p>
            <a:pPr algn="just">
              <a:buFont typeface="Arial"/>
            </a:pPr>
            <a:endParaRPr lang="en-GB" sz="1800">
              <a:solidFill>
                <a:srgbClr val="0B0C0C"/>
              </a:solidFill>
              <a:ea typeface="Tahoma"/>
              <a:cs typeface="Tahoma"/>
            </a:endParaRPr>
          </a:p>
          <a:p>
            <a:pPr algn="just">
              <a:buFont typeface="Arial"/>
            </a:pPr>
            <a:endParaRPr lang="en-GB" sz="1800">
              <a:solidFill>
                <a:srgbClr val="0B0C0C"/>
              </a:solidFill>
              <a:ea typeface="Tahoma"/>
              <a:cs typeface="Tahoma"/>
            </a:endParaRPr>
          </a:p>
          <a:p>
            <a:pPr algn="just"/>
            <a:endParaRPr lang="en-GB" sz="1800">
              <a:solidFill>
                <a:srgbClr val="0B0C0C"/>
              </a:solidFill>
              <a:ea typeface="Tahoma"/>
              <a:cs typeface="Tahoma"/>
            </a:endParaRPr>
          </a:p>
          <a:p>
            <a:pPr marL="171450" indent="-171450" algn="just">
              <a:buFont typeface="Arial"/>
              <a:buChar char="•"/>
            </a:pPr>
            <a:endParaRPr lang="en-GB" sz="18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b="1">
              <a:solidFill>
                <a:srgbClr val="0B0C0C"/>
              </a:solidFill>
              <a:ea typeface="Tahoma"/>
              <a:cs typeface="Tahoma"/>
            </a:endParaRPr>
          </a:p>
          <a:p>
            <a:pPr algn="just"/>
            <a:endParaRPr lang="en-GB" sz="1100">
              <a:solidFill>
                <a:srgbClr val="0B0C0C"/>
              </a:solidFill>
              <a:ea typeface="Tahoma"/>
              <a:cs typeface="Tahoma"/>
            </a:endParaRPr>
          </a:p>
        </p:txBody>
      </p:sp>
    </p:spTree>
    <p:extLst>
      <p:ext uri="{BB962C8B-B14F-4D97-AF65-F5344CB8AC3E}">
        <p14:creationId xmlns:p14="http://schemas.microsoft.com/office/powerpoint/2010/main" val="619149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ea typeface="Tahoma Bold"/>
                <a:cs typeface="Tahoma Bold"/>
              </a:rPr>
              <a:t>What is a Serious Incident?</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lnSpcReduction="10000"/>
          </a:bodyPr>
          <a:lstStyle/>
          <a:p>
            <a:pPr algn="just"/>
            <a:r>
              <a:rPr lang="en-GB" sz="1400">
                <a:solidFill>
                  <a:srgbClr val="0B0C0C"/>
                </a:solidFill>
                <a:ea typeface="Tahoma"/>
                <a:cs typeface="Tahoma"/>
              </a:rPr>
              <a:t>Examples may include:</a:t>
            </a:r>
          </a:p>
          <a:p>
            <a:pPr algn="just"/>
            <a:endParaRPr lang="en-GB" sz="1400">
              <a:solidFill>
                <a:srgbClr val="0B0C0C"/>
              </a:solidFill>
              <a:ea typeface="Tahoma"/>
              <a:cs typeface="Tahoma"/>
            </a:endParaRPr>
          </a:p>
          <a:p>
            <a:pPr algn="just"/>
            <a:r>
              <a:rPr lang="en-GB" sz="1400">
                <a:solidFill>
                  <a:srgbClr val="0B0C0C"/>
                </a:solidFill>
                <a:ea typeface="Tahoma"/>
                <a:cs typeface="Tahoma"/>
              </a:rPr>
              <a:t>A child falls from their bike and hurts their arm</a:t>
            </a:r>
            <a:endParaRPr lang="en-GB"/>
          </a:p>
          <a:p>
            <a:pPr algn="just"/>
            <a:endParaRPr lang="en-GB" sz="1400">
              <a:solidFill>
                <a:srgbClr val="0B0C0C"/>
              </a:solidFill>
              <a:ea typeface="Tahoma"/>
              <a:cs typeface="Tahoma"/>
            </a:endParaRPr>
          </a:p>
          <a:p>
            <a:pPr algn="just"/>
            <a:r>
              <a:rPr lang="en-GB" sz="1400">
                <a:solidFill>
                  <a:srgbClr val="0B0C0C"/>
                </a:solidFill>
                <a:ea typeface="Tahoma"/>
                <a:cs typeface="Tahoma"/>
              </a:rPr>
              <a:t>A child scrapes their bike pedals against a member of the public's vehicle</a:t>
            </a:r>
          </a:p>
          <a:p>
            <a:pPr algn="just"/>
            <a:endParaRPr lang="en-GB" sz="1400">
              <a:solidFill>
                <a:srgbClr val="0B0C0C"/>
              </a:solidFill>
              <a:ea typeface="Tahoma"/>
              <a:cs typeface="Tahoma"/>
            </a:endParaRPr>
          </a:p>
          <a:p>
            <a:pPr algn="just"/>
            <a:r>
              <a:rPr lang="en-GB" sz="1400">
                <a:solidFill>
                  <a:srgbClr val="0B0C0C"/>
                </a:solidFill>
                <a:ea typeface="Tahoma"/>
                <a:cs typeface="Tahoma"/>
              </a:rPr>
              <a:t>An instructors DBS check comes back with a safeguarding concern</a:t>
            </a:r>
          </a:p>
          <a:p>
            <a:pPr algn="just"/>
            <a:endParaRPr lang="en-GB" sz="1400">
              <a:solidFill>
                <a:srgbClr val="0B0C0C"/>
              </a:solidFill>
              <a:ea typeface="Tahoma"/>
              <a:cs typeface="Tahoma"/>
            </a:endParaRPr>
          </a:p>
          <a:p>
            <a:pPr algn="just"/>
            <a:r>
              <a:rPr lang="en-GB" sz="1400">
                <a:solidFill>
                  <a:srgbClr val="0B0C0C"/>
                </a:solidFill>
                <a:ea typeface="Tahoma"/>
                <a:cs typeface="Tahoma"/>
              </a:rPr>
              <a:t>A teaching assistance trips over a curb whilst out with a </a:t>
            </a:r>
            <a:r>
              <a:rPr lang="en-GB" sz="1400" err="1">
                <a:solidFill>
                  <a:srgbClr val="0B0C0C"/>
                </a:solidFill>
                <a:ea typeface="Tahoma"/>
                <a:cs typeface="Tahoma"/>
              </a:rPr>
              <a:t>Bikeability</a:t>
            </a:r>
            <a:r>
              <a:rPr lang="en-GB" sz="1400">
                <a:solidFill>
                  <a:srgbClr val="0B0C0C"/>
                </a:solidFill>
                <a:ea typeface="Tahoma"/>
                <a:cs typeface="Tahoma"/>
              </a:rPr>
              <a:t> training session</a:t>
            </a:r>
          </a:p>
          <a:p>
            <a:pPr algn="just"/>
            <a:endParaRPr lang="en-GB" sz="1400">
              <a:solidFill>
                <a:srgbClr val="0B0C0C"/>
              </a:solidFill>
              <a:ea typeface="Tahoma"/>
              <a:cs typeface="Tahoma"/>
            </a:endParaRPr>
          </a:p>
          <a:p>
            <a:pPr algn="just"/>
            <a:r>
              <a:rPr lang="en-GB" sz="1400">
                <a:solidFill>
                  <a:srgbClr val="0B0C0C"/>
                </a:solidFill>
                <a:ea typeface="Tahoma"/>
                <a:cs typeface="Tahoma"/>
              </a:rPr>
              <a:t>An instructor is verbally abused by a member of public when delivering </a:t>
            </a:r>
            <a:r>
              <a:rPr lang="en-GB" sz="1400" err="1">
                <a:solidFill>
                  <a:srgbClr val="0B0C0C"/>
                </a:solidFill>
                <a:ea typeface="Tahoma"/>
                <a:cs typeface="Tahoma"/>
              </a:rPr>
              <a:t>Bikeability</a:t>
            </a:r>
            <a:endParaRPr lang="en-GB" sz="1400">
              <a:solidFill>
                <a:srgbClr val="0B0C0C"/>
              </a:solidFill>
              <a:ea typeface="Tahoma"/>
              <a:cs typeface="Tahoma"/>
            </a:endParaRPr>
          </a:p>
          <a:p>
            <a:pPr algn="just"/>
            <a:endParaRPr lang="en-GB" sz="1400">
              <a:solidFill>
                <a:srgbClr val="0B0C0C"/>
              </a:solidFill>
              <a:ea typeface="Tahoma"/>
              <a:cs typeface="Tahoma"/>
            </a:endParaRPr>
          </a:p>
          <a:p>
            <a:pPr algn="just"/>
            <a:r>
              <a:rPr lang="en-GB" sz="1400">
                <a:solidFill>
                  <a:srgbClr val="0B0C0C"/>
                </a:solidFill>
                <a:ea typeface="Tahoma"/>
                <a:cs typeface="Tahoma"/>
              </a:rPr>
              <a:t>A list of children and parents names and addresses has accidentally been emailed out to your email list</a:t>
            </a:r>
          </a:p>
          <a:p>
            <a:pPr algn="just"/>
            <a:endParaRPr lang="en-GB" sz="1400">
              <a:solidFill>
                <a:srgbClr val="0B0C0C"/>
              </a:solidFill>
              <a:ea typeface="Tahoma"/>
              <a:cs typeface="Tahoma"/>
            </a:endParaRPr>
          </a:p>
          <a:p>
            <a:pPr algn="just"/>
            <a:r>
              <a:rPr lang="en-GB" sz="1400">
                <a:solidFill>
                  <a:srgbClr val="0B0C0C"/>
                </a:solidFill>
                <a:ea typeface="Tahoma"/>
                <a:cs typeface="Tahoma"/>
              </a:rPr>
              <a:t>A car has pulled out of a junction and knocked a child from their bike</a:t>
            </a:r>
          </a:p>
          <a:p>
            <a:pPr algn="just"/>
            <a:endParaRPr lang="en-GB" sz="1400">
              <a:solidFill>
                <a:srgbClr val="0B0C0C"/>
              </a:solidFill>
              <a:ea typeface="Tahoma"/>
              <a:cs typeface="Tahoma"/>
            </a:endParaRPr>
          </a:p>
          <a:p>
            <a:pPr algn="just"/>
            <a:r>
              <a:rPr lang="en-GB" sz="1400">
                <a:solidFill>
                  <a:srgbClr val="0B0C0C"/>
                </a:solidFill>
                <a:ea typeface="Tahoma"/>
                <a:cs typeface="Tahoma"/>
              </a:rPr>
              <a:t>A training provider has noticed a series of Facebook posts making serious claims against a </a:t>
            </a:r>
            <a:r>
              <a:rPr lang="en-GB" sz="1400" err="1">
                <a:solidFill>
                  <a:srgbClr val="0B0C0C"/>
                </a:solidFill>
                <a:ea typeface="Tahoma"/>
                <a:cs typeface="Tahoma"/>
              </a:rPr>
              <a:t>Bikeability</a:t>
            </a:r>
            <a:r>
              <a:rPr lang="en-GB" sz="1400">
                <a:solidFill>
                  <a:srgbClr val="0B0C0C"/>
                </a:solidFill>
                <a:ea typeface="Tahoma"/>
                <a:cs typeface="Tahoma"/>
              </a:rPr>
              <a:t> professional/organisation delivering </a:t>
            </a:r>
            <a:r>
              <a:rPr lang="en-GB" sz="1400" err="1">
                <a:solidFill>
                  <a:srgbClr val="0B0C0C"/>
                </a:solidFill>
                <a:ea typeface="Tahoma"/>
                <a:cs typeface="Tahoma"/>
              </a:rPr>
              <a:t>Bikeability</a:t>
            </a:r>
            <a:r>
              <a:rPr lang="en-GB" sz="1400">
                <a:solidFill>
                  <a:srgbClr val="0B0C0C"/>
                </a:solidFill>
                <a:ea typeface="Tahoma"/>
                <a:cs typeface="Tahoma"/>
              </a:rPr>
              <a:t> which is in the public arena</a:t>
            </a:r>
          </a:p>
          <a:p>
            <a:pPr algn="just"/>
            <a:endParaRPr lang="en-GB" sz="1400">
              <a:solidFill>
                <a:srgbClr val="0B0C0C"/>
              </a:solidFill>
              <a:ea typeface="Tahoma"/>
              <a:cs typeface="Tahoma"/>
            </a:endParaRPr>
          </a:p>
          <a:p>
            <a:pPr algn="just"/>
            <a:r>
              <a:rPr lang="en-GB" sz="1400">
                <a:solidFill>
                  <a:srgbClr val="0B0C0C"/>
                </a:solidFill>
                <a:ea typeface="Tahoma"/>
                <a:cs typeface="Tahoma"/>
              </a:rPr>
              <a:t>An instructor is bitten by a dog whilst delivering </a:t>
            </a:r>
            <a:r>
              <a:rPr lang="en-GB" sz="1400" err="1">
                <a:solidFill>
                  <a:srgbClr val="0B0C0C"/>
                </a:solidFill>
                <a:ea typeface="Tahoma"/>
                <a:cs typeface="Tahoma"/>
              </a:rPr>
              <a:t>Bikeability</a:t>
            </a:r>
            <a:endParaRPr lang="en-GB" sz="1400">
              <a:solidFill>
                <a:srgbClr val="0B0C0C"/>
              </a:solidFill>
              <a:ea typeface="Tahoma"/>
              <a:cs typeface="Tahoma"/>
            </a:endParaRPr>
          </a:p>
          <a:p>
            <a:pPr algn="just"/>
            <a:endParaRPr lang="en-GB" sz="12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p:txBody>
      </p:sp>
    </p:spTree>
    <p:extLst>
      <p:ext uri="{BB962C8B-B14F-4D97-AF65-F5344CB8AC3E}">
        <p14:creationId xmlns:p14="http://schemas.microsoft.com/office/powerpoint/2010/main" val="18330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anim calcmode="lin" valueType="num">
                                      <p:cBhvr additive="base">
                                        <p:cTn id="5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8" end="18"/>
                                            </p:txEl>
                                          </p:spTgt>
                                        </p:tgtEl>
                                        <p:attrNameLst>
                                          <p:attrName>style.visibility</p:attrName>
                                        </p:attrNameLst>
                                      </p:cBhvr>
                                      <p:to>
                                        <p:strVal val="visible"/>
                                      </p:to>
                                    </p:set>
                                    <p:anim calcmode="lin" valueType="num">
                                      <p:cBhvr additive="base">
                                        <p:cTn id="61"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ea typeface="Tahoma Bold"/>
                <a:cs typeface="Tahoma Bold"/>
              </a:rPr>
              <a:t>Safeguarding </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pPr algn="just"/>
            <a:endParaRPr lang="en-GB" sz="1600">
              <a:solidFill>
                <a:srgbClr val="0B0C0C"/>
              </a:solidFill>
              <a:ea typeface="Tahoma"/>
              <a:cs typeface="Tahoma"/>
            </a:endParaRPr>
          </a:p>
          <a:p>
            <a:pPr marL="285750" indent="-285750" algn="just">
              <a:buChar char="•"/>
            </a:pPr>
            <a:r>
              <a:rPr lang="en-GB" sz="1800">
                <a:solidFill>
                  <a:srgbClr val="0B0C0C"/>
                </a:solidFill>
                <a:ea typeface="Tahoma"/>
                <a:cs typeface="Tahoma"/>
              </a:rPr>
              <a:t>All Safeguarding incidents must be reported to both the Trust and your Grant recipient within 72 hours and your internal process be followed</a:t>
            </a:r>
          </a:p>
          <a:p>
            <a:pPr marL="285750" indent="-285750" algn="just">
              <a:buChar char="•"/>
            </a:pPr>
            <a:endParaRPr lang="en-GB" sz="1800">
              <a:solidFill>
                <a:srgbClr val="0B0C0C"/>
              </a:solidFill>
              <a:ea typeface="Tahoma"/>
              <a:cs typeface="Tahoma"/>
            </a:endParaRPr>
          </a:p>
          <a:p>
            <a:pPr marL="285750" indent="-285750" algn="just">
              <a:buChar char="•"/>
            </a:pPr>
            <a:r>
              <a:rPr lang="en-GB" sz="1800">
                <a:solidFill>
                  <a:srgbClr val="0B0C0C"/>
                </a:solidFill>
                <a:ea typeface="Tahoma"/>
                <a:cs typeface="Tahoma"/>
              </a:rPr>
              <a:t>All relevant professionals need to be contacted – this may be the local LADO (Local Authority Safeguarding Lead), police, school etc</a:t>
            </a:r>
          </a:p>
          <a:p>
            <a:pPr marL="171450" indent="-171450" algn="just">
              <a:buChar char="•"/>
            </a:pPr>
            <a:endParaRPr lang="en-GB" sz="1800">
              <a:solidFill>
                <a:srgbClr val="0B0C0C"/>
              </a:solidFill>
              <a:ea typeface="Tahoma"/>
              <a:cs typeface="Tahoma"/>
            </a:endParaRPr>
          </a:p>
          <a:p>
            <a:pPr marL="285750" indent="-285750" algn="just">
              <a:buChar char="•"/>
            </a:pPr>
            <a:r>
              <a:rPr lang="en-GB" sz="1800">
                <a:ea typeface="+mn-lt"/>
                <a:cs typeface="+mn-lt"/>
              </a:rPr>
              <a:t>Safeguarding is the action that is taken to promote the welfare of children and protect them from harm. </a:t>
            </a:r>
            <a:endParaRPr lang="en-GB" sz="1800">
              <a:ea typeface="Tahoma"/>
              <a:cs typeface="Tahoma"/>
            </a:endParaRPr>
          </a:p>
          <a:p>
            <a:pPr marL="285750" indent="-285750" algn="just">
              <a:buChar char="•"/>
            </a:pPr>
            <a:endParaRPr lang="en-GB" sz="1800">
              <a:ea typeface="Tahoma"/>
              <a:cs typeface="Tahoma"/>
            </a:endParaRPr>
          </a:p>
          <a:p>
            <a:pPr marL="285750" indent="-285750" algn="just">
              <a:buChar char="•"/>
            </a:pPr>
            <a:r>
              <a:rPr lang="en-GB" sz="1800">
                <a:ea typeface="Tahoma"/>
                <a:cs typeface="Tahoma"/>
              </a:rPr>
              <a:t>Safeguarding incidents are not the obvious ones we all know about but can be situations such as a child being left unattended during level two training, online/social media incident talking about a child/school naming the child and/or school</a:t>
            </a: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p:txBody>
      </p:sp>
    </p:spTree>
    <p:extLst>
      <p:ext uri="{BB962C8B-B14F-4D97-AF65-F5344CB8AC3E}">
        <p14:creationId xmlns:p14="http://schemas.microsoft.com/office/powerpoint/2010/main" val="698043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932F-8629-9146-F2A3-8BF16690A1DD}"/>
              </a:ext>
            </a:extLst>
          </p:cNvPr>
          <p:cNvSpPr>
            <a:spLocks noGrp="1"/>
          </p:cNvSpPr>
          <p:nvPr>
            <p:ph type="title"/>
          </p:nvPr>
        </p:nvSpPr>
        <p:spPr/>
        <p:txBody>
          <a:bodyPr/>
          <a:lstStyle/>
          <a:p>
            <a:r>
              <a:rPr lang="en-US">
                <a:ea typeface="Tahoma Bold"/>
                <a:cs typeface="Tahoma Bold"/>
              </a:rPr>
              <a:t>Near Misses</a:t>
            </a:r>
            <a:endParaRPr lang="en-US"/>
          </a:p>
        </p:txBody>
      </p:sp>
      <p:sp>
        <p:nvSpPr>
          <p:cNvPr id="3" name="Content Placeholder 2">
            <a:extLst>
              <a:ext uri="{FF2B5EF4-FFF2-40B4-BE49-F238E27FC236}">
                <a16:creationId xmlns:a16="http://schemas.microsoft.com/office/drawing/2014/main" id="{6A5CE5D6-A4B5-FA59-065A-BF062F72ECBD}"/>
              </a:ext>
            </a:extLst>
          </p:cNvPr>
          <p:cNvSpPr>
            <a:spLocks noGrp="1"/>
          </p:cNvSpPr>
          <p:nvPr>
            <p:ph idx="1"/>
          </p:nvPr>
        </p:nvSpPr>
        <p:spPr/>
        <p:txBody>
          <a:bodyPr vert="horz" lIns="91440" tIns="45720" rIns="91440" bIns="45720" rtlCol="0" anchor="t">
            <a:noAutofit/>
          </a:bodyPr>
          <a:lstStyle/>
          <a:p>
            <a:pPr marL="342900" indent="-342900">
              <a:buChar char="•"/>
            </a:pPr>
            <a:r>
              <a:rPr lang="en-US" sz="1700">
                <a:ea typeface="+mn-lt"/>
                <a:cs typeface="+mn-lt"/>
              </a:rPr>
              <a:t>As a training provider you are responsible for the recording of all Near Misses.</a:t>
            </a:r>
            <a:endParaRPr lang="en-US" sz="1700">
              <a:ea typeface="Tahoma"/>
              <a:cs typeface="Tahoma"/>
            </a:endParaRPr>
          </a:p>
          <a:p>
            <a:pPr marL="342900" indent="-342900">
              <a:buChar char="•"/>
            </a:pPr>
            <a:endParaRPr lang="en-US" sz="1700">
              <a:ea typeface="Tahoma"/>
              <a:cs typeface="Tahoma"/>
            </a:endParaRPr>
          </a:p>
          <a:p>
            <a:pPr marL="342900" indent="-342900">
              <a:buChar char="•"/>
            </a:pPr>
            <a:r>
              <a:rPr lang="en-US" sz="1700">
                <a:ea typeface="+mn-lt"/>
                <a:cs typeface="+mn-lt"/>
              </a:rPr>
              <a:t>A near miss occurrence is any unplanned event that could have caused physical injury or damage to property, but didn't – e.g.  a member of the public slips on the ground on excess bike chain lubricant applied to each bike by the trainer, but does not fall onto the ground. </a:t>
            </a:r>
            <a:endParaRPr lang="en-US" sz="1700">
              <a:ea typeface="Tahoma"/>
              <a:cs typeface="Tahoma"/>
            </a:endParaRPr>
          </a:p>
          <a:p>
            <a:pPr marL="342900" indent="-342900">
              <a:buChar char="•"/>
            </a:pPr>
            <a:endParaRPr lang="en-US" sz="1700">
              <a:ea typeface="+mn-lt"/>
              <a:cs typeface="+mn-lt"/>
            </a:endParaRPr>
          </a:p>
          <a:p>
            <a:pPr marL="342900" indent="-342900">
              <a:buChar char="•"/>
            </a:pPr>
            <a:r>
              <a:rPr lang="en-US" sz="1700">
                <a:ea typeface="+mn-lt"/>
                <a:cs typeface="+mn-lt"/>
              </a:rPr>
              <a:t>Near Misses must be recorded, but do not need to be reported to the </a:t>
            </a:r>
            <a:r>
              <a:rPr lang="en-US" sz="1700" err="1">
                <a:ea typeface="+mn-lt"/>
                <a:cs typeface="+mn-lt"/>
              </a:rPr>
              <a:t>Bikeability</a:t>
            </a:r>
            <a:r>
              <a:rPr lang="en-US" sz="1700">
                <a:ea typeface="+mn-lt"/>
                <a:cs typeface="+mn-lt"/>
              </a:rPr>
              <a:t> Trust.</a:t>
            </a:r>
            <a:endParaRPr lang="en-US" sz="1700">
              <a:ea typeface="Tahoma"/>
              <a:cs typeface="Tahoma"/>
            </a:endParaRPr>
          </a:p>
          <a:p>
            <a:pPr marL="342900" indent="-342900">
              <a:buChar char="•"/>
            </a:pPr>
            <a:endParaRPr lang="en-US" sz="1700">
              <a:ea typeface="Tahoma"/>
              <a:cs typeface="Tahoma"/>
            </a:endParaRPr>
          </a:p>
          <a:p>
            <a:pPr marL="342900" indent="-342900">
              <a:buChar char="•"/>
            </a:pPr>
            <a:r>
              <a:rPr lang="en-US" sz="1700">
                <a:ea typeface="+mn-lt"/>
                <a:cs typeface="+mn-lt"/>
              </a:rPr>
              <a:t>There are certain near misses that are reportable under RIDDOR, but there are many that are not legally required to be reported to the authorities, but  since there is a legal duty to protect the health and safety of any employees and members of the public who may be affected by your work activities you should keep an accurate record. </a:t>
            </a:r>
            <a:endParaRPr lang="en-US" sz="1700">
              <a:ea typeface="Tahoma"/>
              <a:cs typeface="Tahoma"/>
            </a:endParaRPr>
          </a:p>
          <a:p>
            <a:pPr marL="342900" indent="-342900">
              <a:buChar char="•"/>
            </a:pPr>
            <a:endParaRPr lang="en-US" sz="1700">
              <a:ea typeface="Tahoma"/>
              <a:cs typeface="Tahoma"/>
            </a:endParaRPr>
          </a:p>
          <a:p>
            <a:pPr marL="342900" indent="-342900">
              <a:buChar char="•"/>
            </a:pPr>
            <a:r>
              <a:rPr lang="en-US" sz="1700">
                <a:ea typeface="+mn-lt"/>
                <a:cs typeface="+mn-lt"/>
              </a:rPr>
              <a:t>Understanding near misses can help you (and all your associated instructors) learn how to reduce future risks of accidents/incidents.</a:t>
            </a:r>
            <a:endParaRPr lang="en-US" sz="1700">
              <a:ea typeface="Tahoma"/>
              <a:cs typeface="Tahoma"/>
            </a:endParaRPr>
          </a:p>
          <a:p>
            <a:pPr marL="342900" indent="-342900">
              <a:buChar char="•"/>
            </a:pPr>
            <a:endParaRPr lang="en-US" sz="1700">
              <a:ea typeface="Tahoma"/>
              <a:cs typeface="Tahoma"/>
            </a:endParaRPr>
          </a:p>
          <a:p>
            <a:pPr marL="342900" indent="-342900">
              <a:buChar char="•"/>
            </a:pPr>
            <a:r>
              <a:rPr lang="en-US" sz="1700">
                <a:ea typeface="Tahoma"/>
                <a:cs typeface="Tahoma"/>
              </a:rPr>
              <a:t>Near Miss logs are looked at during EQA visits</a:t>
            </a:r>
          </a:p>
          <a:p>
            <a:endParaRPr lang="en-US">
              <a:ea typeface="Tahoma"/>
              <a:cs typeface="Tahoma"/>
            </a:endParaRPr>
          </a:p>
          <a:p>
            <a:endParaRPr lang="en-US">
              <a:ea typeface="Tahoma"/>
              <a:cs typeface="Tahoma"/>
            </a:endParaRPr>
          </a:p>
          <a:p>
            <a:endParaRPr lang="en-US">
              <a:ea typeface="Tahoma"/>
              <a:cs typeface="Tahoma"/>
            </a:endParaRPr>
          </a:p>
        </p:txBody>
      </p:sp>
    </p:spTree>
    <p:extLst>
      <p:ext uri="{BB962C8B-B14F-4D97-AF65-F5344CB8AC3E}">
        <p14:creationId xmlns:p14="http://schemas.microsoft.com/office/powerpoint/2010/main" val="3215002026"/>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The Bikeability Trust">
  <a:themeElements>
    <a:clrScheme name="The Bikeability Trust">
      <a:dk1>
        <a:sysClr val="windowText" lastClr="000000"/>
      </a:dk1>
      <a:lt1>
        <a:sysClr val="window" lastClr="FFFFFF"/>
      </a:lt1>
      <a:dk2>
        <a:srgbClr val="3C3C3B"/>
      </a:dk2>
      <a:lt2>
        <a:srgbClr val="D7F7FA"/>
      </a:lt2>
      <a:accent1>
        <a:srgbClr val="FFCECD"/>
      </a:accent1>
      <a:accent2>
        <a:srgbClr val="FFE6C2"/>
      </a:accent2>
      <a:accent3>
        <a:srgbClr val="D7F6CF"/>
      </a:accent3>
      <a:accent4>
        <a:srgbClr val="D7F7FA"/>
      </a:accent4>
      <a:accent5>
        <a:srgbClr val="CECECE"/>
      </a:accent5>
      <a:accent6>
        <a:srgbClr val="FFCECD"/>
      </a:accent6>
      <a:hlink>
        <a:srgbClr val="76DBE8"/>
      </a:hlink>
      <a:folHlink>
        <a:srgbClr val="FF9E1B"/>
      </a:folHlink>
    </a:clrScheme>
    <a:fontScheme name="The Bikeability Trust">
      <a:majorFont>
        <a:latin typeface="Tahoma Bold"/>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754507d-80b7-4732-aa91-1bd259b279a1">
      <Terms xmlns="http://schemas.microsoft.com/office/infopath/2007/PartnerControls"/>
    </lcf76f155ced4ddcb4097134ff3c332f>
    <TaxCatchAll xmlns="5478f610-55f3-467b-bec7-79e756b45d50" xsi:nil="true"/>
    <Thumbnail xmlns="c754507d-80b7-4732-aa91-1bd259b279a1" xsi:nil="true"/>
    <SharedWithUsers xmlns="5478f610-55f3-467b-bec7-79e756b45d50">
      <UserInfo>
        <DisplayName>Jessica Nelson</DisplayName>
        <AccountId>263</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40ADC7A3CCD1645915F53E5A5890C4B" ma:contentTypeVersion="21" ma:contentTypeDescription="Create a new document." ma:contentTypeScope="" ma:versionID="1c93a8b094b438596034c229f63ace69">
  <xsd:schema xmlns:xsd="http://www.w3.org/2001/XMLSchema" xmlns:xs="http://www.w3.org/2001/XMLSchema" xmlns:p="http://schemas.microsoft.com/office/2006/metadata/properties" xmlns:ns2="c754507d-80b7-4732-aa91-1bd259b279a1" xmlns:ns3="5478f610-55f3-467b-bec7-79e756b45d50" targetNamespace="http://schemas.microsoft.com/office/2006/metadata/properties" ma:root="true" ma:fieldsID="e99cca494078d08433fb640da117849b" ns2:_="" ns3:_="">
    <xsd:import namespace="c754507d-80b7-4732-aa91-1bd259b279a1"/>
    <xsd:import namespace="5478f610-55f3-467b-bec7-79e756b45d5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3:SharedWithUsers" minOccurs="0"/>
                <xsd:element ref="ns3:SharedWithDetail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Thumbnai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54507d-80b7-4732-aa91-1bd259b279a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ed9410b-0085-4582-863b-bbeba6af09ed" ma:termSetId="09814cd3-568e-fe90-9814-8d621ff8fb84" ma:anchorId="fba54fb3-c3e1-fe81-a776-ca4b69148c4d" ma:open="true" ma:isKeyword="false">
      <xsd:complexType>
        <xsd:sequence>
          <xsd:element ref="pc:Terms" minOccurs="0" maxOccurs="1"/>
        </xsd:sequence>
      </xsd:complexType>
    </xsd:element>
    <xsd:element name="Thumbnail" ma:index="24" nillable="true" ma:displayName="Thumbnail" ma:format="Thumbnail" ma:internalName="Thumbnail">
      <xsd:simpleType>
        <xsd:restriction base="dms:Unknow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78f610-55f3-467b-bec7-79e756b45d50"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bce2a29c-75f6-418c-8038-b8d6b6e79fd6}" ma:internalName="TaxCatchAll" ma:showField="CatchAllData" ma:web="5478f610-55f3-467b-bec7-79e756b45d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256056-A9F8-4BD3-8650-E2C27E4CC293}">
  <ds:schemaRefs>
    <ds:schemaRef ds:uri="5478f610-55f3-467b-bec7-79e756b45d50"/>
    <ds:schemaRef ds:uri="c754507d-80b7-4732-aa91-1bd259b279a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D50E27A-B29D-4B37-8498-3C7753896DA0}">
  <ds:schemaRefs>
    <ds:schemaRef ds:uri="http://schemas.microsoft.com/sharepoint/v3/contenttype/forms"/>
  </ds:schemaRefs>
</ds:datastoreItem>
</file>

<file path=customXml/itemProps3.xml><?xml version="1.0" encoding="utf-8"?>
<ds:datastoreItem xmlns:ds="http://schemas.openxmlformats.org/officeDocument/2006/customXml" ds:itemID="{9146A0E7-94B3-4CF3-9092-C9A9A888936C}">
  <ds:schemaRefs>
    <ds:schemaRef ds:uri="5478f610-55f3-467b-bec7-79e756b45d50"/>
    <ds:schemaRef ds:uri="c754507d-80b7-4732-aa91-1bd259b279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The Bikeability Trust</vt:lpstr>
      <vt:lpstr>PowerPoint Presentation</vt:lpstr>
      <vt:lpstr>Serious Incidents: Reporting &amp; Investigations</vt:lpstr>
      <vt:lpstr>Serious Incidents: Reporting &amp; Investigations</vt:lpstr>
      <vt:lpstr>Reporting Serious Incidents – our responsibilities</vt:lpstr>
      <vt:lpstr>Reporting Serious Incidents – your responsibilities</vt:lpstr>
      <vt:lpstr>What is a Serious Incident?</vt:lpstr>
      <vt:lpstr>What is a Serious Incident?</vt:lpstr>
      <vt:lpstr>Safeguarding </vt:lpstr>
      <vt:lpstr>Near Misses</vt:lpstr>
      <vt:lpstr>Health &amp; Safety investigations</vt:lpstr>
      <vt:lpstr>Health &amp; Safety Investigations cont…</vt:lpstr>
      <vt:lpstr>What do you need to do when a Serious Incident has occurred?</vt:lpstr>
      <vt:lpstr>What does the Trust do?</vt:lpstr>
      <vt:lpstr>What does the Charity Commission do?</vt:lpstr>
      <vt:lpstr>Reporting to Active Travel England</vt:lpstr>
      <vt:lpstr>Learning from Serious Incidents</vt:lpstr>
      <vt:lpstr>Recap</vt:lpstr>
      <vt:lpstr>Useful Documents and Links</vt:lpstr>
      <vt:lpstr>Support from the Trust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Tarbit</dc:creator>
  <cp:revision>9</cp:revision>
  <dcterms:created xsi:type="dcterms:W3CDTF">2022-04-11T08:39:52Z</dcterms:created>
  <dcterms:modified xsi:type="dcterms:W3CDTF">2024-03-28T14:58:17Z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0x010100840ADC7A3CCD1645915F53E5A5890C4B</vt:lpwstr>
  </property>
  <property fmtid="{D5CDD505-2E9C-101B-9397-08002B2CF9AE}" pid="3" name="MediaServiceImageTags">
    <vt:lpwstr/>
  </property>
</Properties>
</file>